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71" r:id="rId4"/>
    <p:sldId id="280" r:id="rId5"/>
    <p:sldId id="286" r:id="rId6"/>
    <p:sldId id="260" r:id="rId7"/>
    <p:sldId id="281" r:id="rId8"/>
    <p:sldId id="267" r:id="rId9"/>
    <p:sldId id="270" r:id="rId10"/>
    <p:sldId id="273" r:id="rId11"/>
    <p:sldId id="269" r:id="rId12"/>
    <p:sldId id="274" r:id="rId13"/>
    <p:sldId id="275" r:id="rId14"/>
    <p:sldId id="276" r:id="rId15"/>
    <p:sldId id="277" r:id="rId16"/>
    <p:sldId id="283" r:id="rId17"/>
    <p:sldId id="284" r:id="rId18"/>
    <p:sldId id="285" r:id="rId19"/>
    <p:sldId id="282" r:id="rId20"/>
    <p:sldId id="287" r:id="rId21"/>
    <p:sldId id="288" r:id="rId22"/>
    <p:sldId id="289" r:id="rId23"/>
    <p:sldId id="290" r:id="rId24"/>
    <p:sldId id="29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1"/>
    <p:restoredTop sz="82068"/>
  </p:normalViewPr>
  <p:slideViewPr>
    <p:cSldViewPr snapToGrid="0" snapToObjects="1">
      <p:cViewPr>
        <p:scale>
          <a:sx n="81" d="100"/>
          <a:sy n="81" d="100"/>
        </p:scale>
        <p:origin x="-402" y="-17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ms-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2F9EB-589B-F840-ABFE-73DFA3AB35B0}" type="datetimeFigureOut">
              <a:rPr lang="ms-MY" smtClean="0"/>
              <a:t>17/02/2020</a:t>
            </a:fld>
            <a:endParaRPr lang="ms-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ms-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ms-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6CB8F7-EEDA-D348-B8B7-9A103C7043CF}" type="slidenum">
              <a:rPr lang="ms-MY" smtClean="0"/>
              <a:t>‹#›</a:t>
            </a:fld>
            <a:endParaRPr lang="ms-MY"/>
          </a:p>
        </p:txBody>
      </p:sp>
    </p:spTree>
    <p:extLst>
      <p:ext uri="{BB962C8B-B14F-4D97-AF65-F5344CB8AC3E}">
        <p14:creationId xmlns:p14="http://schemas.microsoft.com/office/powerpoint/2010/main" val="210344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Assalamualaikum dan Salam Sejahtera,</a:t>
            </a:r>
          </a:p>
          <a:p>
            <a:endParaRPr lang="ms-MY" dirty="0"/>
          </a:p>
          <a:p>
            <a:r>
              <a:rPr lang="ms-MY" dirty="0"/>
              <a:t>Terima kasih kepada semua yang hadir ke kuliah hari ini.</a:t>
            </a:r>
          </a:p>
          <a:p>
            <a:endParaRPr lang="ms-MY" dirty="0"/>
          </a:p>
          <a:p>
            <a:r>
              <a:rPr lang="ms-MY" dirty="0"/>
              <a:t>Kuliah Hari ini akan membincangkan Topik Pertama bagi kursus Penghayatan Etika dan Peradaban iaitu</a:t>
            </a:r>
          </a:p>
          <a:p>
            <a:endParaRPr lang="ms-MY" dirty="0"/>
          </a:p>
          <a:p>
            <a:r>
              <a:rPr lang="ms-MY" dirty="0"/>
              <a:t>Pengenalan Penghayatan Etika dan Peradaban Dalam Acuan Malaysia.</a:t>
            </a:r>
          </a:p>
          <a:p>
            <a:endParaRPr lang="ms-MY" dirty="0"/>
          </a:p>
          <a:p>
            <a:r>
              <a:rPr lang="ms-MY" dirty="0"/>
              <a:t>Semoga kita semua dapat mendengar, melihat, berfikir, berbincang dan seterusnya menghayati etika dan peradaban dalam acuan negara kita sendiri.</a:t>
            </a:r>
          </a:p>
          <a:p>
            <a:endParaRPr lang="ms-MY" dirty="0"/>
          </a:p>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1</a:t>
            </a:fld>
            <a:endParaRPr lang="ms-MY"/>
          </a:p>
        </p:txBody>
      </p:sp>
    </p:spTree>
    <p:extLst>
      <p:ext uri="{BB962C8B-B14F-4D97-AF65-F5344CB8AC3E}">
        <p14:creationId xmlns:p14="http://schemas.microsoft.com/office/powerpoint/2010/main" val="627302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Adat resam pula ialah adat, tertib dan tatacara yang menjadi kebiasaan sesuatu etnik dalam negara kita. Etnik Melayu, Cina, India, Sikh, Siam, Bumiputera Sabah dan Sarawak -  semuanya mempunyai adat resam masing-masing.</a:t>
            </a:r>
          </a:p>
          <a:p>
            <a:endParaRPr lang="ms-MY" dirty="0"/>
          </a:p>
          <a:p>
            <a:r>
              <a:rPr lang="ms-MY" dirty="0"/>
              <a:t>Memahami, menguasai dan menghayati adat resam kita adalah satu kemestian supaya kita dapat menjalani kehidupan dalam komuniti etnik kita dengan baik.</a:t>
            </a:r>
          </a:p>
          <a:p>
            <a:endParaRPr lang="ms-MY" dirty="0"/>
          </a:p>
          <a:p>
            <a:r>
              <a:rPr lang="ms-MY" dirty="0"/>
              <a:t>Memahami adat resam etnik lain juga adalah baik supaya kita dapat menghormati dan menjaga hubungan antara individu, keluarga dan komuniti dengan baik, apatah lagi kita tidak boleh mengelak diri daripada berurusan setiap hari dengan semua komuniti dalam negara ini.</a:t>
            </a:r>
          </a:p>
          <a:p>
            <a:endParaRPr lang="ms-MY" dirty="0"/>
          </a:p>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10</a:t>
            </a:fld>
            <a:endParaRPr lang="ms-MY"/>
          </a:p>
        </p:txBody>
      </p:sp>
    </p:spTree>
    <p:extLst>
      <p:ext uri="{BB962C8B-B14F-4D97-AF65-F5344CB8AC3E}">
        <p14:creationId xmlns:p14="http://schemas.microsoft.com/office/powerpoint/2010/main" val="101956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11</a:t>
            </a:fld>
            <a:endParaRPr lang="ms-MY"/>
          </a:p>
        </p:txBody>
      </p:sp>
    </p:spTree>
    <p:extLst>
      <p:ext uri="{BB962C8B-B14F-4D97-AF65-F5344CB8AC3E}">
        <p14:creationId xmlns:p14="http://schemas.microsoft.com/office/powerpoint/2010/main" val="4024341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Istilah Etika, Etos dan Etiket – sebenarnya masih merujuk kepada konsep yang sama berkaitan adab, adat istiadat dan adat resam. Cuma, istilah ini datang dan dibawa oleh kolonial dan kekal dalam zaman pasca-kolonial atau zaman moden ini. Seringkali istilah-istilah ini digunakan dalam konteks organisasi atau institusi.</a:t>
            </a:r>
          </a:p>
          <a:p>
            <a:endParaRPr lang="ms-MY" dirty="0"/>
          </a:p>
          <a:p>
            <a:r>
              <a:rPr lang="ms-MY" dirty="0"/>
              <a:t>Sebab itulah, kita seringkali keliru, apa itu adab, apa itu etika. Jika kita memahami susur masa kewujudannya, kita akan tahu bahawa ia adalah perkara yang sama (terlebih atau terkurang kupasan konsepnya), perkara yang kita alami dalam kehidupan seharian sebagai budaya masyarakat atau organisasi dan kita tidak boleh mengelak daripadanya.</a:t>
            </a:r>
          </a:p>
          <a:p>
            <a:endParaRPr lang="ms-MY" dirty="0"/>
          </a:p>
          <a:p>
            <a:r>
              <a:rPr lang="ms-MY" dirty="0"/>
              <a:t>Konsep etika – dalam konteks moden hari ini melihat kepada prinsip moral dan nilai yang baik, tercerna dalam diri kita dan terzahir dalam tingkah laku kita tanpa perlu disuruh.</a:t>
            </a:r>
          </a:p>
          <a:p>
            <a:endParaRPr lang="ms-MY" dirty="0"/>
          </a:p>
          <a:p>
            <a:r>
              <a:rPr lang="ms-MY" dirty="0"/>
              <a:t>Lihat contoh gambar: seorang juru rawat yang dilatih dengan kod etika kejururawatannya – sepatutnya akan bertindak mengikut kod berkenaan semasa dia bertugas sahaja. Tetapi disebabkan menghayati kod etika pekerjaannya dan nilai-nilai lain yang dipelajari dan sebati dalam diri, beliau membantu sesiapa sahaja tanpa mengira siapa, bila dan di mana. </a:t>
            </a:r>
          </a:p>
          <a:p>
            <a:endParaRPr lang="ms-MY" dirty="0"/>
          </a:p>
          <a:p>
            <a:r>
              <a:rPr lang="ms-MY" dirty="0"/>
              <a:t>Inilah lambang penghayatan etika dan peradaban kita. </a:t>
            </a:r>
          </a:p>
        </p:txBody>
      </p:sp>
      <p:sp>
        <p:nvSpPr>
          <p:cNvPr id="4" name="Slide Number Placeholder 3"/>
          <p:cNvSpPr>
            <a:spLocks noGrp="1"/>
          </p:cNvSpPr>
          <p:nvPr>
            <p:ph type="sldNum" sz="quarter" idx="5"/>
          </p:nvPr>
        </p:nvSpPr>
        <p:spPr/>
        <p:txBody>
          <a:bodyPr/>
          <a:lstStyle/>
          <a:p>
            <a:fld id="{466CB8F7-EEDA-D348-B8B7-9A103C7043CF}" type="slidenum">
              <a:rPr lang="ms-MY" smtClean="0"/>
              <a:t>12</a:t>
            </a:fld>
            <a:endParaRPr lang="ms-MY"/>
          </a:p>
        </p:txBody>
      </p:sp>
    </p:spTree>
    <p:extLst>
      <p:ext uri="{BB962C8B-B14F-4D97-AF65-F5344CB8AC3E}">
        <p14:creationId xmlns:p14="http://schemas.microsoft.com/office/powerpoint/2010/main" val="60969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noProof="1">
                <a:latin typeface="Gidole" panose="02000503000000000000" pitchFamily="2" charset="0"/>
                <a:ea typeface="Roboto Cn" pitchFamily="2" charset="0"/>
              </a:rPr>
              <a:t>Etos adalah istilah untuk menunjukkan ciri sesuatu bangsa. Di dalamnya terkandung </a:t>
            </a:r>
            <a:r>
              <a:rPr lang="en-MY" sz="1200" b="1" noProof="1">
                <a:latin typeface="Gidole" panose="02000503000000000000" pitchFamily="2" charset="0"/>
                <a:ea typeface="Roboto Cn" pitchFamily="2" charset="0"/>
              </a:rPr>
              <a:t>Idenditi </a:t>
            </a:r>
            <a:r>
              <a:rPr lang="en-MY" sz="1200" b="0" noProof="1">
                <a:latin typeface="Gidole" panose="02000503000000000000" pitchFamily="2" charset="0"/>
                <a:ea typeface="Roboto Cn" pitchFamily="2" charset="0"/>
              </a:rPr>
              <a:t>dan </a:t>
            </a:r>
            <a:r>
              <a:rPr lang="en-MY" sz="1200" b="1" noProof="1">
                <a:latin typeface="Gidole" panose="02000503000000000000" pitchFamily="2" charset="0"/>
                <a:ea typeface="Roboto Cn" pitchFamily="2" charset="0"/>
              </a:rPr>
              <a:t>Jati diri</a:t>
            </a:r>
            <a:r>
              <a:rPr lang="en-MY" sz="1200" b="0" noProof="1">
                <a:latin typeface="Gidole" panose="02000503000000000000" pitchFamily="2" charset="0"/>
                <a:ea typeface="Roboto Cn" pitchFamily="2" charset="0"/>
              </a:rPr>
              <a:t> seseorang.</a:t>
            </a:r>
            <a:endParaRPr lang="en-MY" sz="1200" noProof="1">
              <a:latin typeface="Gidole" panose="02000503000000000000" pitchFamily="2" charset="0"/>
              <a:ea typeface="Roboto Cn"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MY" sz="1200" noProof="1">
              <a:latin typeface="Gidole" panose="02000503000000000000" pitchFamily="2" charset="0"/>
              <a:ea typeface="Roboto Cn"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MY" sz="1200" noProof="1">
                <a:latin typeface="Gidole" panose="02000503000000000000" pitchFamily="2" charset="0"/>
                <a:ea typeface="Roboto Cn" pitchFamily="2" charset="0"/>
              </a:rPr>
              <a:t>Di Malaysia, konsep Etos Bangsa adalah konsep yang menjelaskan mengenai Etos Nasional Bangsa Malaysia. Konsep ini telah diungkap secara jelas dalam ucapan Tun Dr. Mahathir Mohamad dalam tahun 1992 untuk menunjukkan ciri-ciri bangsa Malaysia yang bersatu menjelang tahun 2020.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sz="1200" noProof="1">
              <a:latin typeface="Gidole" panose="02000503000000000000" pitchFamily="2" charset="0"/>
              <a:ea typeface="Roboto Cn"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MY" sz="1200" noProof="1">
                <a:latin typeface="Gidole" panose="02000503000000000000" pitchFamily="2" charset="0"/>
                <a:ea typeface="Roboto Cn" pitchFamily="2" charset="0"/>
              </a:rPr>
              <a:t>Konsep ini berkaitan dengan keterikatan emosi kolektif nasional dengan sejarah sosial dikongsi, menerima pasak dan pelantar integrasi dalam perlembagaan, dan mendokong Tadbir Urus Dan Pembangunan yang menjamin kesepaduan, kestabilan dan kesejahteraan hidup rakyat. Keterikatan emosi kolektif nasional ini membina kesetiaan dan kecintaan kepada negara hingga lahir semangat patriotisme dan nasionalisme yang melangkau batas etnik, agama dan wilayah.</a:t>
            </a:r>
          </a:p>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13</a:t>
            </a:fld>
            <a:endParaRPr lang="ms-MY"/>
          </a:p>
        </p:txBody>
      </p:sp>
    </p:spTree>
    <p:extLst>
      <p:ext uri="{BB962C8B-B14F-4D97-AF65-F5344CB8AC3E}">
        <p14:creationId xmlns:p14="http://schemas.microsoft.com/office/powerpoint/2010/main" val="2577485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Etiket adalah istilah </a:t>
            </a:r>
            <a:r>
              <a:rPr lang="ms-MY" dirty="0" err="1"/>
              <a:t>mden</a:t>
            </a:r>
            <a:r>
              <a:rPr lang="ms-MY" dirty="0"/>
              <a:t> seumpama adat istiadat (istilah tradisional)</a:t>
            </a:r>
          </a:p>
          <a:p>
            <a:endParaRPr lang="ms-MY" dirty="0"/>
          </a:p>
          <a:p>
            <a:r>
              <a:rPr lang="ms-MY" dirty="0"/>
              <a:t>Kini, konsep ini sering diguna dalam konteks organisasi atau institusi untuk menunjukkan tatacara, peraturan berkaitan protokol dan etiket sosial dalam majlis.</a:t>
            </a:r>
          </a:p>
        </p:txBody>
      </p:sp>
      <p:sp>
        <p:nvSpPr>
          <p:cNvPr id="4" name="Slide Number Placeholder 3"/>
          <p:cNvSpPr>
            <a:spLocks noGrp="1"/>
          </p:cNvSpPr>
          <p:nvPr>
            <p:ph type="sldNum" sz="quarter" idx="5"/>
          </p:nvPr>
        </p:nvSpPr>
        <p:spPr/>
        <p:txBody>
          <a:bodyPr/>
          <a:lstStyle/>
          <a:p>
            <a:fld id="{466CB8F7-EEDA-D348-B8B7-9A103C7043CF}" type="slidenum">
              <a:rPr lang="ms-MY" smtClean="0"/>
              <a:t>14</a:t>
            </a:fld>
            <a:endParaRPr lang="ms-MY"/>
          </a:p>
        </p:txBody>
      </p:sp>
    </p:spTree>
    <p:extLst>
      <p:ext uri="{BB962C8B-B14F-4D97-AF65-F5344CB8AC3E}">
        <p14:creationId xmlns:p14="http://schemas.microsoft.com/office/powerpoint/2010/main" val="72402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Kita perlu meneliti susur masa bagi melihat bagaimana konsep adab, adat istiadat, adab resam, etika, etos dan etiket ini wujud dalam peradaban kita.</a:t>
            </a:r>
          </a:p>
          <a:p>
            <a:endParaRPr lang="ms-MY" dirty="0"/>
          </a:p>
          <a:p>
            <a:r>
              <a:rPr lang="ms-MY" dirty="0"/>
              <a:t>Konsep adab, adat istiadat dan adat resam telah ada dalam masyarakat di Tanah Melayu (merujuk kepada Semenanjung Malaysia pada masa itu). Kesemua konsep etika tradisional ini diamalkan dalam kepulauan, wilayah atau habitat alam Melayu. </a:t>
            </a:r>
          </a:p>
          <a:p>
            <a:endParaRPr lang="ms-MY" dirty="0"/>
          </a:p>
          <a:p>
            <a:r>
              <a:rPr lang="ms-MY" dirty="0"/>
              <a:t>Proses migrasi dalam wilayah alam Melayu menjadikan adab, adat istiadat dan adat resam bertapak kukuh.</a:t>
            </a:r>
          </a:p>
        </p:txBody>
      </p:sp>
      <p:sp>
        <p:nvSpPr>
          <p:cNvPr id="4" name="Slide Number Placeholder 3"/>
          <p:cNvSpPr>
            <a:spLocks noGrp="1"/>
          </p:cNvSpPr>
          <p:nvPr>
            <p:ph type="sldNum" sz="quarter" idx="5"/>
          </p:nvPr>
        </p:nvSpPr>
        <p:spPr/>
        <p:txBody>
          <a:bodyPr/>
          <a:lstStyle/>
          <a:p>
            <a:fld id="{466CB8F7-EEDA-D348-B8B7-9A103C7043CF}" type="slidenum">
              <a:rPr lang="ms-MY" smtClean="0"/>
              <a:t>15</a:t>
            </a:fld>
            <a:endParaRPr lang="ms-MY"/>
          </a:p>
        </p:txBody>
      </p:sp>
    </p:spTree>
    <p:extLst>
      <p:ext uri="{BB962C8B-B14F-4D97-AF65-F5344CB8AC3E}">
        <p14:creationId xmlns:p14="http://schemas.microsoft.com/office/powerpoint/2010/main" val="2721477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Zaman pra-kolonial adalah zaman sebelum negara ini dijajah oleh Kolonial Eropah</a:t>
            </a:r>
          </a:p>
          <a:p>
            <a:endParaRPr lang="ms-MY" dirty="0"/>
          </a:p>
          <a:p>
            <a:r>
              <a:rPr lang="ms-MY" dirty="0"/>
              <a:t>Sebelum kedatangan penjajah Eropah (iaitu pra-kolonial), orang Melayu telah mengamalkan adab sopan yang tinggi. Berjalan menundukkan sedikit tubuh badan apabila lalu di hadapan orang lebih  tua, menundukkan sedikit tubuh ketika berjabat tangan dengan orang </a:t>
            </a:r>
            <a:r>
              <a:rPr lang="ms-MY" dirty="0" err="1"/>
              <a:t>leih</a:t>
            </a:r>
            <a:r>
              <a:rPr lang="ms-MY" dirty="0"/>
              <a:t> tua adalah di antara adab sopan yang telah diamalkan sejak sekian lama.</a:t>
            </a:r>
          </a:p>
        </p:txBody>
      </p:sp>
      <p:sp>
        <p:nvSpPr>
          <p:cNvPr id="4" name="Slide Number Placeholder 3"/>
          <p:cNvSpPr>
            <a:spLocks noGrp="1"/>
          </p:cNvSpPr>
          <p:nvPr>
            <p:ph type="sldNum" sz="quarter" idx="5"/>
          </p:nvPr>
        </p:nvSpPr>
        <p:spPr/>
        <p:txBody>
          <a:bodyPr/>
          <a:lstStyle/>
          <a:p>
            <a:fld id="{466CB8F7-EEDA-D348-B8B7-9A103C7043CF}" type="slidenum">
              <a:rPr lang="ms-MY" smtClean="0"/>
              <a:t>16</a:t>
            </a:fld>
            <a:endParaRPr lang="ms-MY"/>
          </a:p>
        </p:txBody>
      </p:sp>
    </p:spTree>
    <p:extLst>
      <p:ext uri="{BB962C8B-B14F-4D97-AF65-F5344CB8AC3E}">
        <p14:creationId xmlns:p14="http://schemas.microsoft.com/office/powerpoint/2010/main" val="350637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Zaman Kolonial </a:t>
            </a:r>
            <a:r>
              <a:rPr lang="ms-MY" dirty="0" err="1"/>
              <a:t>dimana</a:t>
            </a:r>
            <a:r>
              <a:rPr lang="ms-MY" dirty="0"/>
              <a:t> banyak negara dijajah oleh orang Eropah, termasuklah negara kita.</a:t>
            </a:r>
          </a:p>
          <a:p>
            <a:endParaRPr lang="ms-MY" dirty="0"/>
          </a:p>
          <a:p>
            <a:r>
              <a:rPr lang="ms-MY" dirty="0"/>
              <a:t>Kolonial membawa adab, adat resam mereka yang kita selalu sebut sebagai etika, etos dan etiket yang mereka hayati dalam kehidupan mereka dan mereka laksanakan dalam urusan </a:t>
            </a:r>
            <a:r>
              <a:rPr lang="ms-MY" dirty="0" err="1"/>
              <a:t>pemerintaham</a:t>
            </a:r>
            <a:r>
              <a:rPr lang="ms-MY" dirty="0"/>
              <a:t> mereka.</a:t>
            </a:r>
          </a:p>
          <a:p>
            <a:endParaRPr lang="ms-MY" dirty="0"/>
          </a:p>
          <a:p>
            <a:r>
              <a:rPr lang="ms-MY" dirty="0"/>
              <a:t>Masyarakat kita semasa zaman kolonial yang mempunyai hubungan langsung dengan pihak kolonial British telah memerhati, menyulam dan mengadaptasi secara tidak langsung dalam kehidupan seharian. Dalam sistem pemerintahan, kita melaksanakan sepenuhnya acuan pemerintahan kolonial pada masa itu.</a:t>
            </a:r>
          </a:p>
          <a:p>
            <a:endParaRPr lang="ms-MY" dirty="0"/>
          </a:p>
          <a:p>
            <a:r>
              <a:rPr lang="ms-MY" dirty="0"/>
              <a:t>Cara menghormati, berjabat tangan, memberi salam dan sebagainya mengikut etika formal kolonial dalam urusan dengan mereka.</a:t>
            </a:r>
          </a:p>
          <a:p>
            <a:endParaRPr lang="ms-MY" dirty="0"/>
          </a:p>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17</a:t>
            </a:fld>
            <a:endParaRPr lang="ms-MY"/>
          </a:p>
        </p:txBody>
      </p:sp>
    </p:spTree>
    <p:extLst>
      <p:ext uri="{BB962C8B-B14F-4D97-AF65-F5344CB8AC3E}">
        <p14:creationId xmlns:p14="http://schemas.microsoft.com/office/powerpoint/2010/main" val="120481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Kini, zaman pasca-kolonial (moden), telah mengekalkan kita dengan etika dan peradaban tradisional dan bercampur. </a:t>
            </a:r>
          </a:p>
          <a:p>
            <a:endParaRPr lang="ms-MY" dirty="0"/>
          </a:p>
          <a:p>
            <a:r>
              <a:rPr lang="ms-MY" dirty="0"/>
              <a:t>Variasi ini ditambah bukan sahaja hasil tinggalan kolonial, tetapi di kembang luas dengan globalisasi teknologi ICT. Adab, adat, etika, etos dan etiket kita telah bercampur baur sehingga mengubah identiti dan jati diri kita dalam keadaan, suasana, tindakan dan tingkah laku berbeza-beza.</a:t>
            </a:r>
          </a:p>
          <a:p>
            <a:endParaRPr lang="ms-MY" dirty="0"/>
          </a:p>
          <a:p>
            <a:r>
              <a:rPr lang="ms-MY" dirty="0"/>
              <a:t>Oleh kerana itulah, kita sebagai generasi yang hidup dalam era globalisasi ICT, perlu menghayati makna etika dan peradaban yang telah </a:t>
            </a:r>
            <a:r>
              <a:rPr lang="ms-MY" dirty="0" err="1"/>
              <a:t>diacuankan</a:t>
            </a:r>
            <a:r>
              <a:rPr lang="ms-MY" dirty="0"/>
              <a:t> </a:t>
            </a:r>
            <a:r>
              <a:rPr lang="ms-MY" dirty="0" err="1"/>
              <a:t>dlama</a:t>
            </a:r>
            <a:r>
              <a:rPr lang="ms-MY" dirty="0"/>
              <a:t> negara kita sejak sekian lama. Mempelajari, menguasai, menghayatinya supaya kita akan tetap mempunyai identiti dan </a:t>
            </a:r>
            <a:r>
              <a:rPr lang="ms-MY" dirty="0" err="1"/>
              <a:t>jatidiri</a:t>
            </a:r>
            <a:r>
              <a:rPr lang="ms-MY" dirty="0"/>
              <a:t> Malaysia walau </a:t>
            </a:r>
            <a:r>
              <a:rPr lang="ms-MY" dirty="0" err="1"/>
              <a:t>dimana</a:t>
            </a:r>
            <a:r>
              <a:rPr lang="ms-MY" dirty="0"/>
              <a:t> sekalipun kita berada.</a:t>
            </a:r>
          </a:p>
        </p:txBody>
      </p:sp>
      <p:sp>
        <p:nvSpPr>
          <p:cNvPr id="4" name="Slide Number Placeholder 3"/>
          <p:cNvSpPr>
            <a:spLocks noGrp="1"/>
          </p:cNvSpPr>
          <p:nvPr>
            <p:ph type="sldNum" sz="quarter" idx="5"/>
          </p:nvPr>
        </p:nvSpPr>
        <p:spPr/>
        <p:txBody>
          <a:bodyPr/>
          <a:lstStyle/>
          <a:p>
            <a:fld id="{466CB8F7-EEDA-D348-B8B7-9A103C7043CF}" type="slidenum">
              <a:rPr lang="ms-MY" smtClean="0"/>
              <a:t>18</a:t>
            </a:fld>
            <a:endParaRPr lang="ms-MY"/>
          </a:p>
        </p:txBody>
      </p:sp>
    </p:spTree>
    <p:extLst>
      <p:ext uri="{BB962C8B-B14F-4D97-AF65-F5344CB8AC3E}">
        <p14:creationId xmlns:p14="http://schemas.microsoft.com/office/powerpoint/2010/main" val="1633757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s-MY" dirty="0"/>
              <a:t>Sarjana Sosiologi bernama C. </a:t>
            </a:r>
            <a:r>
              <a:rPr lang="ms-MY" dirty="0" err="1"/>
              <a:t>Wright</a:t>
            </a:r>
            <a:r>
              <a:rPr lang="ms-MY" dirty="0"/>
              <a:t> </a:t>
            </a:r>
            <a:r>
              <a:rPr lang="ms-MY" dirty="0" err="1"/>
              <a:t>Mills</a:t>
            </a:r>
            <a:r>
              <a:rPr lang="ms-MY" dirty="0"/>
              <a:t>, telah mengemukakan idea beliau untuk memahami masyarakat melalui konsep “imaginasi </a:t>
            </a:r>
            <a:r>
              <a:rPr lang="ms-MY" dirty="0" err="1"/>
              <a:t>sosiologikal</a:t>
            </a:r>
            <a:r>
              <a:rPr lang="ms-MY" dirty="0"/>
              <a:t>” iaitu penelitian berdasarkan tiga komponen penting iaitu </a:t>
            </a:r>
            <a:r>
              <a:rPr lang="ms-MY" b="1" dirty="0"/>
              <a:t>Sejarah</a:t>
            </a:r>
            <a:r>
              <a:rPr lang="ms-MY" b="0" dirty="0"/>
              <a:t>, </a:t>
            </a:r>
            <a:r>
              <a:rPr lang="ms-MY" b="1" dirty="0"/>
              <a:t>Struktur Sosial</a:t>
            </a:r>
            <a:r>
              <a:rPr lang="ms-MY" b="0" dirty="0"/>
              <a:t>, dan </a:t>
            </a:r>
            <a:r>
              <a:rPr lang="ms-MY" b="1" dirty="0"/>
              <a:t>Biografi</a:t>
            </a:r>
            <a:r>
              <a:rPr lang="ms-MY"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ms-MY" b="0" dirty="0"/>
          </a:p>
          <a:p>
            <a:pPr marL="0" marR="0" lvl="0" indent="0" algn="l" defTabSz="914400" rtl="0" eaLnBrk="1" fontAlgn="auto" latinLnBrk="0" hangingPunct="1">
              <a:lnSpc>
                <a:spcPct val="100000"/>
              </a:lnSpc>
              <a:spcBef>
                <a:spcPts val="0"/>
              </a:spcBef>
              <a:spcAft>
                <a:spcPts val="0"/>
              </a:spcAft>
              <a:buClrTx/>
              <a:buSzTx/>
              <a:buFontTx/>
              <a:buNone/>
              <a:tabLst/>
              <a:defRPr/>
            </a:pPr>
            <a:r>
              <a:rPr lang="ms-MY" b="0" dirty="0"/>
              <a:t>Mari kita lihat bagaimana alat analisis ini digunakan dalam konteks menghayati etika dan peradaban acuan Malaysia.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ms-MY" b="0"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dirty="0" err="1">
                <a:latin typeface="Myriad Pro Cond" panose="020B0506030403020204" pitchFamily="34" charset="0"/>
                <a:ea typeface="Calibri" panose="020F0502020204030204" pitchFamily="34" charset="0"/>
                <a:cs typeface="Times New Roman" panose="02020603050405020304" pitchFamily="18" charset="0"/>
              </a:rPr>
              <a:t>Dalam</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konteks</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ilmu</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sosiologi</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sejarah</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ialah</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himpunan</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peristiwa</a:t>
            </a:r>
            <a:r>
              <a:rPr lang="sv-SE" sz="1200" dirty="0">
                <a:latin typeface="Myriad Pro Cond" panose="020B0506030403020204" pitchFamily="34" charset="0"/>
                <a:ea typeface="Calibri" panose="020F0502020204030204" pitchFamily="34" charset="0"/>
                <a:cs typeface="Times New Roman" panose="02020603050405020304" pitchFamily="18" charset="0"/>
              </a:rPr>
              <a:t> dan pengalaman </a:t>
            </a:r>
            <a:r>
              <a:rPr lang="sv-SE" sz="1200" dirty="0" err="1">
                <a:latin typeface="Myriad Pro Cond" panose="020B0506030403020204" pitchFamily="34" charset="0"/>
                <a:ea typeface="Calibri" panose="020F0502020204030204" pitchFamily="34" charset="0"/>
                <a:cs typeface="Times New Roman" panose="02020603050405020304" pitchFamily="18" charset="0"/>
              </a:rPr>
              <a:t>lalu</a:t>
            </a:r>
            <a:r>
              <a:rPr lang="sv-SE" sz="1200" dirty="0">
                <a:latin typeface="Myriad Pro Cond" panose="020B0506030403020204" pitchFamily="34" charset="0"/>
                <a:ea typeface="Calibri" panose="020F0502020204030204" pitchFamily="34" charset="0"/>
                <a:cs typeface="Times New Roman" panose="02020603050405020304" pitchFamily="18" charset="0"/>
              </a:rPr>
              <a:t> yang </a:t>
            </a:r>
            <a:r>
              <a:rPr lang="sv-SE" sz="1200" dirty="0" err="1">
                <a:latin typeface="Myriad Pro Cond" panose="020B0506030403020204" pitchFamily="34" charset="0"/>
                <a:ea typeface="Calibri" panose="020F0502020204030204" pitchFamily="34" charset="0"/>
                <a:cs typeface="Times New Roman" panose="02020603050405020304" pitchFamily="18" charset="0"/>
              </a:rPr>
              <a:t>saling</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berkait</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melibatkan</a:t>
            </a:r>
            <a:r>
              <a:rPr lang="sv-SE" sz="1200" dirty="0">
                <a:latin typeface="Myriad Pro Cond" panose="020B0506030403020204" pitchFamily="34" charset="0"/>
                <a:ea typeface="Calibri" panose="020F0502020204030204" pitchFamily="34" charset="0"/>
                <a:cs typeface="Times New Roman" panose="02020603050405020304" pitchFamily="18" charset="0"/>
              </a:rPr>
              <a:t> individu, </a:t>
            </a:r>
            <a:r>
              <a:rPr lang="sv-SE" sz="1200" dirty="0" err="1">
                <a:latin typeface="Myriad Pro Cond" panose="020B0506030403020204" pitchFamily="34" charset="0"/>
                <a:ea typeface="Calibri" panose="020F0502020204030204" pitchFamily="34" charset="0"/>
                <a:cs typeface="Times New Roman" panose="02020603050405020304" pitchFamily="18" charset="0"/>
              </a:rPr>
              <a:t>keluarga</a:t>
            </a:r>
            <a:r>
              <a:rPr lang="sv-SE" sz="1200" dirty="0">
                <a:latin typeface="Myriad Pro Cond" panose="020B0506030403020204" pitchFamily="34" charset="0"/>
                <a:ea typeface="Calibri" panose="020F0502020204030204" pitchFamily="34" charset="0"/>
                <a:cs typeface="Times New Roman" panose="02020603050405020304" pitchFamily="18" charset="0"/>
              </a:rPr>
              <a:t> dan komuniti </a:t>
            </a:r>
            <a:r>
              <a:rPr lang="sv-SE" sz="1200" dirty="0" err="1">
                <a:latin typeface="Myriad Pro Cond" panose="020B0506030403020204" pitchFamily="34" charset="0"/>
                <a:ea typeface="Calibri" panose="020F0502020204030204" pitchFamily="34" charset="0"/>
                <a:cs typeface="Times New Roman" panose="02020603050405020304" pitchFamily="18" charset="0"/>
              </a:rPr>
              <a:t>dalam</a:t>
            </a:r>
            <a:r>
              <a:rPr lang="sv-SE" sz="1200" dirty="0">
                <a:latin typeface="Myriad Pro Cond" panose="020B0506030403020204" pitchFamily="34" charset="0"/>
                <a:ea typeface="Calibri" panose="020F0502020204030204" pitchFamily="34" charset="0"/>
                <a:cs typeface="Times New Roman" panose="02020603050405020304" pitchFamily="18" charset="0"/>
              </a:rPr>
              <a:t> </a:t>
            </a:r>
            <a:r>
              <a:rPr lang="sv-SE" sz="1200" dirty="0" err="1">
                <a:latin typeface="Myriad Pro Cond" panose="020B0506030403020204" pitchFamily="34" charset="0"/>
                <a:ea typeface="Calibri" panose="020F0502020204030204" pitchFamily="34" charset="0"/>
                <a:cs typeface="Times New Roman" panose="02020603050405020304" pitchFamily="18" charset="0"/>
              </a:rPr>
              <a:t>masyarakat</a:t>
            </a:r>
            <a:r>
              <a:rPr lang="sv-SE" sz="1200" dirty="0">
                <a:latin typeface="Myriad Pro Cond" panose="020B0506030403020204" pitchFamily="34" charset="0"/>
                <a:ea typeface="Calibri" panose="020F0502020204030204" pitchFamily="34" charset="0"/>
                <a:cs typeface="Times New Roman" panose="02020603050405020304" pitchFamily="18" charset="0"/>
              </a:rPr>
              <a:t>.</a:t>
            </a:r>
            <a:endParaRPr lang="en-MY" sz="1200" i="1" dirty="0">
              <a:latin typeface="Myriad Pro Cond" panose="020B0506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ms-MY"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ms-MY" b="0" dirty="0"/>
          </a:p>
          <a:p>
            <a:pPr marL="0" marR="0" lvl="0" indent="0" algn="l" defTabSz="914400" rtl="0" eaLnBrk="1" fontAlgn="auto" latinLnBrk="0" hangingPunct="1">
              <a:lnSpc>
                <a:spcPct val="100000"/>
              </a:lnSpc>
              <a:spcBef>
                <a:spcPts val="0"/>
              </a:spcBef>
              <a:spcAft>
                <a:spcPts val="0"/>
              </a:spcAft>
              <a:buClrTx/>
              <a:buSzTx/>
              <a:buFontTx/>
              <a:buNone/>
              <a:tabLst/>
              <a:defRPr/>
            </a:pPr>
            <a:r>
              <a:rPr lang="ms-MY" b="0" dirty="0"/>
              <a:t>Meneliti sejarah ialah dengan melihat kembali asal usul kita di negara ini. Adakah kita penduduk asal atau kita sebahagian daripada proses migrasi dalam wilayah alam melayu atau migrasi dari peradaban cina, India, </a:t>
            </a:r>
            <a:r>
              <a:rPr lang="ms-MY" b="0" dirty="0" err="1"/>
              <a:t>arab</a:t>
            </a:r>
            <a:r>
              <a:rPr lang="ms-MY" b="0" dirty="0"/>
              <a:t>, </a:t>
            </a:r>
            <a:r>
              <a:rPr lang="ms-MY" b="0" dirty="0" err="1"/>
              <a:t>eropah</a:t>
            </a:r>
            <a:r>
              <a:rPr lang="ms-MY" b="0" dirty="0"/>
              <a:t> dan sebagainya. Bagaimanakah negara ini dibentuk menjadi sebuah negara?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ms-MY" b="0" dirty="0"/>
          </a:p>
          <a:p>
            <a:endParaRPr lang="ms-MY" dirty="0"/>
          </a:p>
          <a:p>
            <a:endParaRPr lang="ms-MY" dirty="0"/>
          </a:p>
          <a:p>
            <a:endParaRPr lang="ms-MY" dirty="0"/>
          </a:p>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19</a:t>
            </a:fld>
            <a:endParaRPr lang="ms-MY"/>
          </a:p>
        </p:txBody>
      </p:sp>
    </p:spTree>
    <p:extLst>
      <p:ext uri="{BB962C8B-B14F-4D97-AF65-F5344CB8AC3E}">
        <p14:creationId xmlns:p14="http://schemas.microsoft.com/office/powerpoint/2010/main" val="19021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Mari kita baca, dengar dan hayati sinopsis bagi topik pertama ini.</a:t>
            </a:r>
          </a:p>
          <a:p>
            <a:endParaRPr lang="ms-MY" dirty="0"/>
          </a:p>
          <a:p>
            <a:r>
              <a:rPr lang="ms-MY" dirty="0" err="1"/>
              <a:t>Jom</a:t>
            </a:r>
            <a:r>
              <a:rPr lang="ms-MY" dirty="0"/>
              <a:t> baca bersama-sama.</a:t>
            </a:r>
          </a:p>
          <a:p>
            <a:endParaRPr lang="ms-MY" dirty="0"/>
          </a:p>
          <a:p>
            <a:r>
              <a:rPr lang="ms-MY" dirty="0"/>
              <a:t>Apakah </a:t>
            </a:r>
            <a:r>
              <a:rPr lang="ms-MY" dirty="0" err="1"/>
              <a:t>point-point</a:t>
            </a:r>
            <a:r>
              <a:rPr lang="ms-MY" dirty="0"/>
              <a:t> penting yang anda </a:t>
            </a:r>
            <a:r>
              <a:rPr lang="ms-MY" dirty="0" err="1"/>
              <a:t>perolehi</a:t>
            </a:r>
            <a:r>
              <a:rPr lang="ms-MY" dirty="0"/>
              <a:t>? Sebutkan.</a:t>
            </a:r>
          </a:p>
        </p:txBody>
      </p:sp>
      <p:sp>
        <p:nvSpPr>
          <p:cNvPr id="4" name="Slide Number Placeholder 3"/>
          <p:cNvSpPr>
            <a:spLocks noGrp="1"/>
          </p:cNvSpPr>
          <p:nvPr>
            <p:ph type="sldNum" sz="quarter" idx="5"/>
          </p:nvPr>
        </p:nvSpPr>
        <p:spPr/>
        <p:txBody>
          <a:bodyPr/>
          <a:lstStyle/>
          <a:p>
            <a:fld id="{466CB8F7-EEDA-D348-B8B7-9A103C7043CF}" type="slidenum">
              <a:rPr lang="ms-MY" smtClean="0"/>
              <a:t>2</a:t>
            </a:fld>
            <a:endParaRPr lang="ms-MY"/>
          </a:p>
        </p:txBody>
      </p:sp>
    </p:spTree>
    <p:extLst>
      <p:ext uri="{BB962C8B-B14F-4D97-AF65-F5344CB8AC3E}">
        <p14:creationId xmlns:p14="http://schemas.microsoft.com/office/powerpoint/2010/main" val="3098299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s-MY" dirty="0" err="1"/>
              <a:t>Stuktur</a:t>
            </a:r>
            <a:r>
              <a:rPr lang="ms-MY" dirty="0"/>
              <a:t> sosial dari segi bahasa ialah sistem sosial. Manakala dari segi sosiologi adalah </a:t>
            </a:r>
            <a:r>
              <a:rPr lang="ms-MY" sz="1200" dirty="0">
                <a:latin typeface="Myriad Pro Cond" panose="020B0506030403020204" pitchFamily="34" charset="0"/>
                <a:cs typeface="Times New Roman" panose="02020603050405020304" pitchFamily="18" charset="0"/>
              </a:rPr>
              <a:t>h</a:t>
            </a:r>
            <a:r>
              <a:rPr lang="ms-MY" sz="1200" dirty="0">
                <a:latin typeface="Myriad Pro Cond" panose="020B0506030403020204" pitchFamily="34" charset="0"/>
                <a:ea typeface="Calibri" panose="020F0502020204030204" pitchFamily="34" charset="0"/>
                <a:cs typeface="Times New Roman" panose="02020603050405020304" pitchFamily="18" charset="0"/>
              </a:rPr>
              <a:t>ubungan yang dibina dan terjalin dalam sesebuah masyarakat yang berfungsi untuk menggerakkan </a:t>
            </a:r>
            <a:r>
              <a:rPr lang="ms-MY" sz="1200" dirty="0" err="1">
                <a:latin typeface="Myriad Pro Cond" panose="020B0506030403020204" pitchFamily="34" charset="0"/>
                <a:ea typeface="Calibri" panose="020F0502020204030204" pitchFamily="34" charset="0"/>
                <a:cs typeface="Times New Roman" panose="02020603050405020304" pitchFamily="18" charset="0"/>
              </a:rPr>
              <a:t>dinamika</a:t>
            </a:r>
            <a:r>
              <a:rPr lang="ms-MY" sz="1200" dirty="0">
                <a:latin typeface="Myriad Pro Cond" panose="020B0506030403020204" pitchFamily="34" charset="0"/>
                <a:ea typeface="Calibri" panose="020F0502020204030204" pitchFamily="34" charset="0"/>
                <a:cs typeface="Times New Roman" panose="02020603050405020304" pitchFamily="18" charset="0"/>
              </a:rPr>
              <a:t> masyarakat.</a:t>
            </a:r>
          </a:p>
          <a:p>
            <a:endParaRPr lang="ms-MY" dirty="0"/>
          </a:p>
          <a:p>
            <a:r>
              <a:rPr lang="ms-MY" dirty="0"/>
              <a:t>Kita tentulah mempunyai tahap penghayatan berbeza-beza mengenai etika dan peradaban di Malaysia berdasarkan struktur sosial kita.</a:t>
            </a:r>
          </a:p>
          <a:p>
            <a:endParaRPr lang="ms-MY" dirty="0"/>
          </a:p>
          <a:p>
            <a:r>
              <a:rPr lang="ms-MY" dirty="0"/>
              <a:t>Struktur sosial ini melibatkan komuniti dan sistem sekeliling sama ada tak formal atau formal </a:t>
            </a:r>
            <a:r>
              <a:rPr lang="ms-MY" dirty="0" err="1"/>
              <a:t>dimana</a:t>
            </a:r>
            <a:r>
              <a:rPr lang="ms-MY" dirty="0"/>
              <a:t> kita tinggal, kita dibesarkan, kita bersekolah dan kita bekerja.</a:t>
            </a:r>
          </a:p>
          <a:p>
            <a:endParaRPr lang="ms-MY" dirty="0"/>
          </a:p>
          <a:p>
            <a:r>
              <a:rPr lang="ms-MY" dirty="0"/>
              <a:t>Memahami lapisan-lapisan struktur sosial kita akan membolehkan kita menghayati etika dan peradaban kita telah terbina dan sedang berlangsung dalam negara kita.</a:t>
            </a:r>
          </a:p>
          <a:p>
            <a:endParaRPr lang="ms-MY" dirty="0"/>
          </a:p>
          <a:p>
            <a:endParaRPr lang="ms-MY" dirty="0"/>
          </a:p>
          <a:p>
            <a:endParaRPr lang="ms-MY" dirty="0"/>
          </a:p>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20</a:t>
            </a:fld>
            <a:endParaRPr lang="ms-MY"/>
          </a:p>
        </p:txBody>
      </p:sp>
    </p:spTree>
    <p:extLst>
      <p:ext uri="{BB962C8B-B14F-4D97-AF65-F5344CB8AC3E}">
        <p14:creationId xmlns:p14="http://schemas.microsoft.com/office/powerpoint/2010/main" val="935129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s-MY" dirty="0"/>
              <a:t>Biografi dari segi bahasa ialah </a:t>
            </a:r>
            <a:r>
              <a:rPr lang="en-US" sz="1200" noProof="1">
                <a:latin typeface="Myriad Pro Cond" panose="020B0506030403020204" pitchFamily="34" charset="0"/>
                <a:cs typeface="Times New Roman" panose="02020603050405020304" pitchFamily="18" charset="0"/>
              </a:rPr>
              <a:t>r</a:t>
            </a:r>
            <a:r>
              <a:rPr lang="en-US" sz="1200" noProof="1">
                <a:latin typeface="Myriad Pro Cond" panose="020B0506030403020204" pitchFamily="34" charset="0"/>
                <a:ea typeface="Calibri" panose="020F0502020204030204" pitchFamily="34" charset="0"/>
                <a:cs typeface="Times New Roman" panose="02020603050405020304" pitchFamily="18" charset="0"/>
              </a:rPr>
              <a:t>iwayat atau kisah hidup seseorang. Dari segi sosiologi biografi adalah </a:t>
            </a:r>
            <a:r>
              <a:rPr lang="ms-MY" sz="1200" noProof="1">
                <a:latin typeface="Myriad Pro Cond" panose="020B0506030403020204" pitchFamily="34" charset="0"/>
                <a:ea typeface="Calibri" panose="020F0502020204030204" pitchFamily="34" charset="0"/>
                <a:cs typeface="Times New Roman" panose="02020603050405020304" pitchFamily="18" charset="0"/>
              </a:rPr>
              <a:t>f</a:t>
            </a:r>
            <a:r>
              <a:rPr lang="ms-MY" sz="1200" dirty="0" err="1">
                <a:latin typeface="Myriad Pro Cond" panose="020B0506030403020204" pitchFamily="34" charset="0"/>
                <a:ea typeface="Calibri" panose="020F0502020204030204" pitchFamily="34" charset="0"/>
                <a:cs typeface="Times New Roman" panose="02020603050405020304" pitchFamily="18" charset="0"/>
              </a:rPr>
              <a:t>enomena</a:t>
            </a:r>
            <a:r>
              <a:rPr lang="ms-MY" sz="1200" dirty="0">
                <a:latin typeface="Myriad Pro Cond" panose="020B0506030403020204" pitchFamily="34" charset="0"/>
                <a:ea typeface="Calibri" panose="020F0502020204030204" pitchFamily="34" charset="0"/>
                <a:cs typeface="Times New Roman" panose="02020603050405020304" pitchFamily="18" charset="0"/>
              </a:rPr>
              <a:t> struktur sosial dan proses sejarah yang mencorakkan pengalaman individu, keluarga, komuniti dalam masyarakat dan sebaliknya, boleh pula mencorakkan struktur sosial dan proses sejarah </a:t>
            </a:r>
            <a:endParaRPr lang="en-MY" sz="1200" i="1" dirty="0">
              <a:latin typeface="Myriad Pro Cond" panose="020B0506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noProof="1">
              <a:latin typeface="Myriad Pro Cond" panose="020B0506030403020204" pitchFamily="34" charset="0"/>
            </a:endParaRPr>
          </a:p>
          <a:p>
            <a:r>
              <a:rPr lang="ms-MY" dirty="0"/>
              <a:t>Memahami bagaimana biografi terbentuk oleh sejarah dan sistem sosial di negara kita akan membolehkan kita mengenali siapa diri kita sekarang ini serta biografi orang yang penting bagi negara kita.</a:t>
            </a:r>
          </a:p>
          <a:p>
            <a:endParaRPr lang="ms-MY" dirty="0"/>
          </a:p>
          <a:p>
            <a:r>
              <a:rPr lang="ms-MY" dirty="0"/>
              <a:t>Menghayati biografi diri kita - sejak lahir hingga kini, bagaimana dia menjalani hidup, bagaimana dirinya telah terbentuk hasil daripada sejarah diri kita dan struktur sosial yang membentuk diri kita.</a:t>
            </a:r>
          </a:p>
          <a:p>
            <a:endParaRPr lang="ms-MY" dirty="0"/>
          </a:p>
          <a:p>
            <a:r>
              <a:rPr lang="ms-MY" dirty="0"/>
              <a:t>Etika dan peradaban Malaysia terbina di atas etika dan peradaban biografi rakyat negara ini yang </a:t>
            </a:r>
            <a:r>
              <a:rPr lang="ms-MY" dirty="0" err="1"/>
              <a:t>teracuan</a:t>
            </a:r>
            <a:r>
              <a:rPr lang="ms-MY" dirty="0"/>
              <a:t> sejak sekian lama. Anda boleh meneliti dan membincangkan mengenai bapa Kemerdekaan Malaysia iaitu </a:t>
            </a:r>
            <a:r>
              <a:rPr lang="ms-MY" dirty="0" err="1"/>
              <a:t>Tunku</a:t>
            </a:r>
            <a:r>
              <a:rPr lang="ms-MY" dirty="0"/>
              <a:t> Abdul Rahman.</a:t>
            </a:r>
          </a:p>
          <a:p>
            <a:endParaRPr lang="ms-MY" dirty="0"/>
          </a:p>
          <a:p>
            <a:endParaRPr lang="ms-MY" dirty="0"/>
          </a:p>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21</a:t>
            </a:fld>
            <a:endParaRPr lang="ms-MY"/>
          </a:p>
        </p:txBody>
      </p:sp>
    </p:spTree>
    <p:extLst>
      <p:ext uri="{BB962C8B-B14F-4D97-AF65-F5344CB8AC3E}">
        <p14:creationId xmlns:p14="http://schemas.microsoft.com/office/powerpoint/2010/main" val="2149563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Individu, Keluarga dan Komuniti adalah struktur sosial asas sebuah masyarakat.</a:t>
            </a:r>
          </a:p>
          <a:p>
            <a:endParaRPr lang="ms-MY" dirty="0"/>
          </a:p>
          <a:p>
            <a:r>
              <a:rPr lang="ms-MY" dirty="0"/>
              <a:t>Kita boleh meneliti etika yang telah terbina dalam diri kita, etika dalam keluarga kita dan etika dalam komuniti (tempat tinggal, Tempat belajar dan tempat kerja kita).</a:t>
            </a:r>
          </a:p>
          <a:p>
            <a:endParaRPr lang="ms-MY" dirty="0"/>
          </a:p>
          <a:p>
            <a:r>
              <a:rPr lang="ms-MY" dirty="0"/>
              <a:t>Apakah etika yang baik? Apakah etika yang tidak baik? </a:t>
            </a:r>
          </a:p>
          <a:p>
            <a:endParaRPr lang="ms-MY" dirty="0"/>
          </a:p>
          <a:p>
            <a:r>
              <a:rPr lang="ms-MY" dirty="0"/>
              <a:t>Individu, Keluarga dan Komuniti yang beretika sudah pasti mewarnai peradaban Malaysia yang baik.</a:t>
            </a:r>
          </a:p>
          <a:p>
            <a:endParaRPr lang="ms-MY" dirty="0"/>
          </a:p>
          <a:p>
            <a:r>
              <a:rPr lang="ms-MY" dirty="0"/>
              <a:t>Etika yang tidak baik -  perlu ditolak oleh masyarakat kerana yang memusnahkan peradaban kita dalam jangka panjang.</a:t>
            </a:r>
          </a:p>
        </p:txBody>
      </p:sp>
      <p:sp>
        <p:nvSpPr>
          <p:cNvPr id="4" name="Slide Number Placeholder 3"/>
          <p:cNvSpPr>
            <a:spLocks noGrp="1"/>
          </p:cNvSpPr>
          <p:nvPr>
            <p:ph type="sldNum" sz="quarter" idx="5"/>
          </p:nvPr>
        </p:nvSpPr>
        <p:spPr/>
        <p:txBody>
          <a:bodyPr/>
          <a:lstStyle/>
          <a:p>
            <a:fld id="{466CB8F7-EEDA-D348-B8B7-9A103C7043CF}" type="slidenum">
              <a:rPr lang="ms-MY" smtClean="0"/>
              <a:t>22</a:t>
            </a:fld>
            <a:endParaRPr lang="ms-MY"/>
          </a:p>
        </p:txBody>
      </p:sp>
    </p:spTree>
    <p:extLst>
      <p:ext uri="{BB962C8B-B14F-4D97-AF65-F5344CB8AC3E}">
        <p14:creationId xmlns:p14="http://schemas.microsoft.com/office/powerpoint/2010/main" val="4448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Biografi negara kita akhirnya akan dilihat berdasarkan faktor masyarakat, negara dan pasaran.</a:t>
            </a:r>
          </a:p>
          <a:p>
            <a:endParaRPr lang="ms-MY" dirty="0"/>
          </a:p>
          <a:p>
            <a:r>
              <a:rPr lang="ms-MY" dirty="0"/>
              <a:t>Biografi masyarakat yang beretika dan mempunyai peradaban yang baik akan membentuk dan meletakkan negara dalam kedudukan yang baik serta dihormati. </a:t>
            </a:r>
          </a:p>
          <a:p>
            <a:endParaRPr lang="ms-MY" dirty="0"/>
          </a:p>
          <a:p>
            <a:r>
              <a:rPr lang="ms-MY" dirty="0"/>
              <a:t>Bagus sebuah negara adalah kerana keadaan masyarakatnya mempunyai peradaban tinggi yang mencorak pemerintahan dan kehidupan yang hebat sekarang dan untuk masa depan.</a:t>
            </a:r>
          </a:p>
          <a:p>
            <a:endParaRPr lang="ms-MY" dirty="0"/>
          </a:p>
          <a:p>
            <a:r>
              <a:rPr lang="ms-MY" dirty="0"/>
              <a:t>Biografi negara yang baik akan membolehkan hal perekonomian melibatkan pasaran berkembang pesat.</a:t>
            </a:r>
          </a:p>
          <a:p>
            <a:endParaRPr lang="ms-MY" dirty="0"/>
          </a:p>
          <a:p>
            <a:r>
              <a:rPr lang="ms-MY" dirty="0"/>
              <a:t>Hal ini boleh diteliti, </a:t>
            </a:r>
            <a:r>
              <a:rPr lang="ms-MY" dirty="0" err="1"/>
              <a:t>difikir</a:t>
            </a:r>
            <a:r>
              <a:rPr lang="ms-MY" dirty="0"/>
              <a:t> dan dibincangkan bersama. </a:t>
            </a:r>
          </a:p>
          <a:p>
            <a:endParaRPr lang="ms-MY" dirty="0"/>
          </a:p>
          <a:p>
            <a:endParaRPr lang="ms-MY" dirty="0"/>
          </a:p>
          <a:p>
            <a:endParaRPr lang="ms-MY" dirty="0"/>
          </a:p>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23</a:t>
            </a:fld>
            <a:endParaRPr lang="ms-MY"/>
          </a:p>
        </p:txBody>
      </p:sp>
    </p:spTree>
    <p:extLst>
      <p:ext uri="{BB962C8B-B14F-4D97-AF65-F5344CB8AC3E}">
        <p14:creationId xmlns:p14="http://schemas.microsoft.com/office/powerpoint/2010/main" val="186376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sz="1200" dirty="0">
                <a:latin typeface="Gill Sans MT" panose="020B0502020104020203" pitchFamily="34" charset="77"/>
              </a:rPr>
              <a:t>Mari kita lihat sinopsis ini dalam bentuk lain yang boleh membantu kita memahami fokus topik ini.</a:t>
            </a:r>
          </a:p>
          <a:p>
            <a:endParaRPr lang="ms-MY" sz="1200" dirty="0">
              <a:latin typeface="Gill Sans MT" panose="020B0502020104020203" pitchFamily="34" charset="77"/>
            </a:endParaRPr>
          </a:p>
          <a:p>
            <a:r>
              <a:rPr lang="ms-MY" sz="1200" dirty="0">
                <a:latin typeface="Gill Sans MT" panose="020B0502020104020203" pitchFamily="34" charset="77"/>
              </a:rPr>
              <a:t>Kita tahu bahawa Etika dan peradaban penting dalam sesebuah masyarakat, namun tahap penghayatannya berbeza-beza antara kita kerana kita dipengaruhi oleh perkembangan sejarah, struktur sosial dan biografi kita. </a:t>
            </a:r>
          </a:p>
          <a:p>
            <a:endParaRPr lang="ms-MY" sz="1200" dirty="0">
              <a:latin typeface="Gill Sans MT" panose="020B0502020104020203" pitchFamily="34" charset="77"/>
            </a:endParaRPr>
          </a:p>
          <a:p>
            <a:r>
              <a:rPr lang="ms-MY" sz="1200" dirty="0">
                <a:latin typeface="Gill Sans MT" panose="020B0502020104020203" pitchFamily="34" charset="77"/>
              </a:rPr>
              <a:t>Penghayatan etika dan peradaban di Malaysia boleh dihuraikan dan difahami mengikut ‘acuan Malaysia’ berdasarkan susur masa evolusi sejarah negara ini, iaitu zaman </a:t>
            </a:r>
            <a:r>
              <a:rPr lang="ms-MY" sz="1200" b="1" dirty="0">
                <a:latin typeface="Gill Sans MT" panose="020B0502020104020203" pitchFamily="34" charset="77"/>
              </a:rPr>
              <a:t>Pra-kolonial </a:t>
            </a:r>
            <a:r>
              <a:rPr lang="ms-MY" sz="1200" b="0" dirty="0">
                <a:latin typeface="Gill Sans MT" panose="020B0502020104020203" pitchFamily="34" charset="77"/>
              </a:rPr>
              <a:t>(tradisional), </a:t>
            </a:r>
            <a:r>
              <a:rPr lang="ms-MY" sz="1200" b="1" dirty="0">
                <a:latin typeface="Gill Sans MT" panose="020B0502020104020203" pitchFamily="34" charset="77"/>
              </a:rPr>
              <a:t>Kolonial </a:t>
            </a:r>
            <a:r>
              <a:rPr lang="ms-MY" sz="1200" b="0" dirty="0">
                <a:latin typeface="Gill Sans MT" panose="020B0502020104020203" pitchFamily="34" charset="77"/>
              </a:rPr>
              <a:t>(semasa penjajahan) </a:t>
            </a:r>
            <a:r>
              <a:rPr lang="ms-MY" sz="1200" b="1" dirty="0">
                <a:latin typeface="Gill Sans MT" panose="020B0502020104020203" pitchFamily="34" charset="77"/>
              </a:rPr>
              <a:t>dan Pasca-Kolonial </a:t>
            </a:r>
            <a:r>
              <a:rPr lang="ms-MY" sz="1200" b="0" dirty="0">
                <a:latin typeface="Gill Sans MT" panose="020B0502020104020203" pitchFamily="34" charset="77"/>
              </a:rPr>
              <a:t>(pasca penjajahan, moden, hari ini).</a:t>
            </a:r>
          </a:p>
          <a:p>
            <a:endParaRPr lang="ms-MY" sz="1200" b="0" dirty="0">
              <a:latin typeface="Gill Sans MT" panose="020B0502020104020203" pitchFamily="34" charset="77"/>
            </a:endParaRPr>
          </a:p>
          <a:p>
            <a:r>
              <a:rPr lang="ms-MY" sz="1200" dirty="0">
                <a:latin typeface="Gill Sans MT" panose="020B0502020104020203" pitchFamily="34" charset="77"/>
              </a:rPr>
              <a:t>Sifat dan kefahaman mengenai etika berciri moden diperkenal dan dilaksanakan semasa era kolonial Eropah ke seluruh dunia termasuk negara kita. </a:t>
            </a:r>
          </a:p>
          <a:p>
            <a:endParaRPr lang="ms-MY" sz="1200" dirty="0">
              <a:latin typeface="Gill Sans MT" panose="020B0502020104020203" pitchFamily="34" charset="77"/>
            </a:endParaRPr>
          </a:p>
          <a:p>
            <a:r>
              <a:rPr lang="ms-MY" sz="1200" dirty="0">
                <a:latin typeface="Gill Sans MT" panose="020B0502020104020203" pitchFamily="34" charset="77"/>
              </a:rPr>
              <a:t>Sebelumnya, pada era pra-kolonial, dalam wilayah Alam Melayu, konsep ‘adab’ dan ‘adat’ (adat istiadat dan adat resam), merupakan sebahagian daripada bentuk etika ketika itu, telah wujud mendukung sistem nilai pemerintahan, masyarakat tradisional serta peradaban. </a:t>
            </a:r>
          </a:p>
          <a:p>
            <a:endParaRPr lang="ms-MY" sz="1200" dirty="0">
              <a:latin typeface="Gill Sans MT" panose="020B0502020104020203" pitchFamily="34" charset="77"/>
            </a:endParaRPr>
          </a:p>
          <a:p>
            <a:r>
              <a:rPr lang="ms-MY" sz="1200" dirty="0">
                <a:latin typeface="Gill Sans MT" panose="020B0502020104020203" pitchFamily="34" charset="77"/>
              </a:rPr>
              <a:t>Gabungan kedua-dua bentuk etika, </a:t>
            </a:r>
            <a:r>
              <a:rPr lang="ms-MY" sz="1200" u="sng" dirty="0">
                <a:latin typeface="Gill Sans MT" panose="020B0502020104020203" pitchFamily="34" charset="77"/>
              </a:rPr>
              <a:t>tradisional dan moden</a:t>
            </a:r>
            <a:r>
              <a:rPr lang="ms-MY" sz="1200" dirty="0">
                <a:latin typeface="Gill Sans MT" panose="020B0502020104020203" pitchFamily="34" charset="77"/>
              </a:rPr>
              <a:t> tersebut, telah tergarap pada era pasca-kolonial yang pula tersulam dalam acuan Malaysia. </a:t>
            </a:r>
          </a:p>
          <a:p>
            <a:endParaRPr lang="ms-MY" sz="1200" dirty="0">
              <a:latin typeface="Gill Sans MT" panose="020B0502020104020203" pitchFamily="34" charset="77"/>
            </a:endParaRPr>
          </a:p>
          <a:p>
            <a:r>
              <a:rPr lang="ms-MY" sz="1200" dirty="0">
                <a:latin typeface="Gill Sans MT" panose="020B0502020104020203" pitchFamily="34" charset="77"/>
              </a:rPr>
              <a:t>Penekanan kepada ‘</a:t>
            </a:r>
            <a:r>
              <a:rPr lang="ms-MY" sz="1200" u="sng" dirty="0">
                <a:latin typeface="Gill Sans MT" panose="020B0502020104020203" pitchFamily="34" charset="77"/>
              </a:rPr>
              <a:t>penghayatan</a:t>
            </a:r>
            <a:r>
              <a:rPr lang="ms-MY" sz="1200" dirty="0">
                <a:latin typeface="Gill Sans MT" panose="020B0502020104020203" pitchFamily="34" charset="77"/>
              </a:rPr>
              <a:t>’ mengundang kita mengupas secara terfokus terhadap idea, proses dan praktis etika dan peradaban dalam masyarakat Malaysia, dulu dan sekarang. </a:t>
            </a:r>
          </a:p>
          <a:p>
            <a:endParaRPr lang="ms-MY" sz="1200" dirty="0">
              <a:latin typeface="Gill Sans MT" panose="020B0502020104020203" pitchFamily="34" charset="77"/>
            </a:endParaRPr>
          </a:p>
          <a:p>
            <a:r>
              <a:rPr lang="ms-MY" sz="1200" dirty="0">
                <a:latin typeface="Gill Sans MT" panose="020B0502020104020203" pitchFamily="34" charset="77"/>
              </a:rPr>
              <a:t>Inilah kekuatan </a:t>
            </a:r>
            <a:r>
              <a:rPr lang="ms-MY" sz="1200" b="1" dirty="0">
                <a:latin typeface="Gill Sans MT" panose="020B0502020104020203" pitchFamily="34" charset="77"/>
              </a:rPr>
              <a:t>Kursus Penghayatan Etika dan Peradaban (KPE&amp;P) </a:t>
            </a:r>
            <a:r>
              <a:rPr lang="ms-MY" sz="1200" b="0" dirty="0">
                <a:latin typeface="Gill Sans MT" panose="020B0502020104020203" pitchFamily="34" charset="77"/>
              </a:rPr>
              <a:t>yang akan kita hayati bersama sepanjang semester ini.</a:t>
            </a:r>
            <a:endParaRPr lang="ms-MY" sz="1200" dirty="0">
              <a:latin typeface="Gill Sans MT" panose="020B0502020104020203" pitchFamily="34" charset="77"/>
            </a:endParaRPr>
          </a:p>
          <a:p>
            <a:endParaRPr lang="ms-MY" sz="1200" dirty="0">
              <a:latin typeface="Gill Sans MT" panose="020B0502020104020203" pitchFamily="34" charset="77"/>
            </a:endParaRPr>
          </a:p>
          <a:p>
            <a:endParaRPr lang="ms-MY" sz="1200" dirty="0">
              <a:latin typeface="Gill Sans MT" panose="020B0502020104020203" pitchFamily="34" charset="77"/>
            </a:endParaRPr>
          </a:p>
          <a:p>
            <a:endParaRPr lang="ms-MY" sz="1200" dirty="0">
              <a:latin typeface="Gill Sans MT" panose="020B0502020104020203" pitchFamily="34" charset="77"/>
            </a:endParaRPr>
          </a:p>
          <a:p>
            <a:endParaRPr lang="ms-MY" sz="1200" b="0" dirty="0">
              <a:latin typeface="Gill Sans MT" panose="020B0502020104020203" pitchFamily="34" charset="77"/>
            </a:endParaRPr>
          </a:p>
          <a:p>
            <a:endParaRPr lang="ms-MY" b="0" dirty="0"/>
          </a:p>
        </p:txBody>
      </p:sp>
      <p:sp>
        <p:nvSpPr>
          <p:cNvPr id="4" name="Slide Number Placeholder 3"/>
          <p:cNvSpPr>
            <a:spLocks noGrp="1"/>
          </p:cNvSpPr>
          <p:nvPr>
            <p:ph type="sldNum" sz="quarter" idx="5"/>
          </p:nvPr>
        </p:nvSpPr>
        <p:spPr/>
        <p:txBody>
          <a:bodyPr/>
          <a:lstStyle/>
          <a:p>
            <a:fld id="{466CB8F7-EEDA-D348-B8B7-9A103C7043CF}" type="slidenum">
              <a:rPr lang="ms-MY" smtClean="0"/>
              <a:t>3</a:t>
            </a:fld>
            <a:endParaRPr lang="ms-MY"/>
          </a:p>
        </p:txBody>
      </p:sp>
    </p:spTree>
    <p:extLst>
      <p:ext uri="{BB962C8B-B14F-4D97-AF65-F5344CB8AC3E}">
        <p14:creationId xmlns:p14="http://schemas.microsoft.com/office/powerpoint/2010/main" val="2984567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Dalam topik ini, kita meletakkan objektif bahawa saudara dan saudari akan dapat menggunakan alat analisis yang akan dibincangkan guna untuk memikir, menganalisis dan menghayati etika dan peradaban negara kita.</a:t>
            </a:r>
          </a:p>
          <a:p>
            <a:endParaRPr lang="ms-MY" dirty="0"/>
          </a:p>
          <a:p>
            <a:r>
              <a:rPr lang="ms-MY" dirty="0"/>
              <a:t>Dengan itu, kita akan dapat melihat idea, proses dan praktis, etika dan peradaban di negara kita dulu dan sekarang. </a:t>
            </a:r>
          </a:p>
          <a:p>
            <a:endParaRPr lang="ms-MY" dirty="0"/>
          </a:p>
          <a:p>
            <a:r>
              <a:rPr lang="ms-MY" dirty="0" err="1"/>
              <a:t>Sebagi</a:t>
            </a:r>
            <a:r>
              <a:rPr lang="ms-MY" dirty="0"/>
              <a:t> contoh mudah – lihat peta dan gambar di hadapan anda: 1. Apakah yang anda lihat? 2. Apakah yang anda fikir? Bagaimanakah anda ingin kaitkan dengan etika?</a:t>
            </a:r>
          </a:p>
          <a:p>
            <a:endParaRPr lang="ms-MY" dirty="0"/>
          </a:p>
          <a:p>
            <a:r>
              <a:rPr lang="ms-MY" dirty="0"/>
              <a:t>Jawapan </a:t>
            </a:r>
            <a:r>
              <a:rPr lang="ms-MY" dirty="0" err="1"/>
              <a:t>guide</a:t>
            </a:r>
            <a:r>
              <a:rPr lang="ms-MY" dirty="0"/>
              <a:t>: </a:t>
            </a:r>
          </a:p>
          <a:p>
            <a:endParaRPr lang="ms-MY" dirty="0"/>
          </a:p>
          <a:p>
            <a:pPr marL="228600" indent="-228600">
              <a:buAutoNum type="arabicPeriod"/>
            </a:pPr>
            <a:r>
              <a:rPr lang="ms-MY" dirty="0"/>
              <a:t>Apakah yang anda lihat? Peta dan gambar negara kita dan Indonesia, kapal dan laut – ia adalah Selat Melaka</a:t>
            </a:r>
          </a:p>
          <a:p>
            <a:pPr marL="228600" indent="-228600">
              <a:buAutoNum type="arabicPeriod"/>
            </a:pPr>
            <a:endParaRPr lang="ms-MY" dirty="0"/>
          </a:p>
          <a:p>
            <a:pPr marL="228600" indent="-228600">
              <a:buAutoNum type="arabicPeriod"/>
            </a:pPr>
            <a:r>
              <a:rPr lang="ms-MY" dirty="0"/>
              <a:t>Apakah yang anda fikir? Selat </a:t>
            </a:r>
            <a:r>
              <a:rPr lang="ms-MY" dirty="0" err="1"/>
              <a:t>Melakan</a:t>
            </a:r>
            <a:r>
              <a:rPr lang="ms-MY" dirty="0"/>
              <a:t> adalah laluan kapal perdagangan, laluan menghubungkan Barat dan Timur, merupakan laluan, asas, punca </a:t>
            </a:r>
            <a:r>
              <a:rPr lang="ms-MY" dirty="0" err="1"/>
              <a:t>dimana</a:t>
            </a:r>
            <a:r>
              <a:rPr lang="ms-MY" dirty="0"/>
              <a:t> segala peradaban dunia akan melaluinya.</a:t>
            </a:r>
          </a:p>
          <a:p>
            <a:pPr marL="228600" indent="-228600">
              <a:buAutoNum type="arabicPeriod"/>
            </a:pPr>
            <a:endParaRPr lang="ms-MY" dirty="0"/>
          </a:p>
          <a:p>
            <a:pPr marL="228600" indent="-228600">
              <a:buAutoNum type="arabicPeriod"/>
            </a:pPr>
            <a:r>
              <a:rPr lang="ms-MY" dirty="0"/>
              <a:t>Bagaimanakah anda ingin kaitkan dengan etika? - oleh itu Selat Melaka adalah penting sebagai penjana etika dan peradaban seluruh dunia ke negara kita.</a:t>
            </a:r>
          </a:p>
        </p:txBody>
      </p:sp>
      <p:sp>
        <p:nvSpPr>
          <p:cNvPr id="4" name="Slide Number Placeholder 3"/>
          <p:cNvSpPr>
            <a:spLocks noGrp="1"/>
          </p:cNvSpPr>
          <p:nvPr>
            <p:ph type="sldNum" sz="quarter" idx="5"/>
          </p:nvPr>
        </p:nvSpPr>
        <p:spPr/>
        <p:txBody>
          <a:bodyPr/>
          <a:lstStyle/>
          <a:p>
            <a:fld id="{466CB8F7-EEDA-D348-B8B7-9A103C7043CF}" type="slidenum">
              <a:rPr lang="ms-MY" smtClean="0"/>
              <a:t>4</a:t>
            </a:fld>
            <a:endParaRPr lang="ms-MY"/>
          </a:p>
        </p:txBody>
      </p:sp>
    </p:spTree>
    <p:extLst>
      <p:ext uri="{BB962C8B-B14F-4D97-AF65-F5344CB8AC3E}">
        <p14:creationId xmlns:p14="http://schemas.microsoft.com/office/powerpoint/2010/main" val="220815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Selepas mengikuti </a:t>
            </a:r>
            <a:r>
              <a:rPr lang="ms-MY" dirty="0" err="1"/>
              <a:t>kulia</a:t>
            </a:r>
            <a:r>
              <a:rPr lang="ms-MY" dirty="0"/>
              <a:t> topik ini, kita berharap agar anda semua akan memahami apa yang dikatakan sebagai alat analisis untuk memahami etika dan peradaban.</a:t>
            </a:r>
          </a:p>
          <a:p>
            <a:endParaRPr lang="ms-MY" dirty="0"/>
          </a:p>
          <a:p>
            <a:r>
              <a:rPr lang="ms-MY" dirty="0"/>
              <a:t>Anda akan dapat menganalisis dan menghayati etika dan peradaban berdasarkan alat analisis untuk memahami masyarakat yang dikemukakan oleh C. </a:t>
            </a:r>
            <a:r>
              <a:rPr lang="ms-MY" dirty="0" err="1"/>
              <a:t>Wright</a:t>
            </a:r>
            <a:r>
              <a:rPr lang="ms-MY" dirty="0"/>
              <a:t> </a:t>
            </a:r>
            <a:r>
              <a:rPr lang="ms-MY" dirty="0" err="1"/>
              <a:t>Mills</a:t>
            </a:r>
            <a:r>
              <a:rPr lang="ms-MY" dirty="0"/>
              <a:t> dipanggil “</a:t>
            </a:r>
            <a:r>
              <a:rPr lang="ms-MY" dirty="0" err="1"/>
              <a:t>Sociological</a:t>
            </a:r>
            <a:r>
              <a:rPr lang="ms-MY" dirty="0"/>
              <a:t> </a:t>
            </a:r>
            <a:r>
              <a:rPr lang="ms-MY" dirty="0" err="1"/>
              <a:t>Imagination</a:t>
            </a:r>
            <a:r>
              <a:rPr lang="ms-MY" dirty="0"/>
              <a:t>” (imaginasi sosiologi) yang terdiri daripada tiga komponen penting iaitu sejarah, struktur sosial (individu, keluarga dan komuniti) dan biografi (masyarakat, negara dan pasaran)</a:t>
            </a:r>
          </a:p>
          <a:p>
            <a:endParaRPr lang="ms-MY" dirty="0"/>
          </a:p>
          <a:p>
            <a:endParaRPr lang="ms-MY" dirty="0"/>
          </a:p>
          <a:p>
            <a:endParaRPr lang="ms-MY" dirty="0"/>
          </a:p>
          <a:p>
            <a:endParaRPr lang="ms-MY" dirty="0"/>
          </a:p>
          <a:p>
            <a:endParaRPr lang="ms-MY" dirty="0"/>
          </a:p>
          <a:p>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5</a:t>
            </a:fld>
            <a:endParaRPr lang="ms-MY"/>
          </a:p>
        </p:txBody>
      </p:sp>
    </p:spTree>
    <p:extLst>
      <p:ext uri="{BB962C8B-B14F-4D97-AF65-F5344CB8AC3E}">
        <p14:creationId xmlns:p14="http://schemas.microsoft.com/office/powerpoint/2010/main" val="2090644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Berikut adalah kandungan topik pertama kita.</a:t>
            </a:r>
          </a:p>
        </p:txBody>
      </p:sp>
      <p:sp>
        <p:nvSpPr>
          <p:cNvPr id="4" name="Slide Number Placeholder 3"/>
          <p:cNvSpPr>
            <a:spLocks noGrp="1"/>
          </p:cNvSpPr>
          <p:nvPr>
            <p:ph type="sldNum" sz="quarter" idx="5"/>
          </p:nvPr>
        </p:nvSpPr>
        <p:spPr/>
        <p:txBody>
          <a:bodyPr/>
          <a:lstStyle/>
          <a:p>
            <a:fld id="{466CB8F7-EEDA-D348-B8B7-9A103C7043CF}" type="slidenum">
              <a:rPr lang="ms-MY" smtClean="0"/>
              <a:t>6</a:t>
            </a:fld>
            <a:endParaRPr lang="ms-MY"/>
          </a:p>
        </p:txBody>
      </p:sp>
    </p:spTree>
    <p:extLst>
      <p:ext uri="{BB962C8B-B14F-4D97-AF65-F5344CB8AC3E}">
        <p14:creationId xmlns:p14="http://schemas.microsoft.com/office/powerpoint/2010/main" val="1889475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Kenapa Etika dan peradaban penting kepada diri kita? </a:t>
            </a:r>
          </a:p>
          <a:p>
            <a:endParaRPr lang="ms-MY" dirty="0"/>
          </a:p>
          <a:p>
            <a:r>
              <a:rPr lang="ms-MY" dirty="0"/>
              <a:t>Sebagai seorang manusia, kita lahir, membesar dan menjalani kehidupan melalui pembelajaran tidak formal dan formal. </a:t>
            </a:r>
          </a:p>
          <a:p>
            <a:endParaRPr lang="ms-MY" dirty="0"/>
          </a:p>
          <a:p>
            <a:r>
              <a:rPr lang="ms-MY" dirty="0"/>
              <a:t>Manusia dijadikan Tuhan dengan keupayaan </a:t>
            </a:r>
            <a:r>
              <a:rPr lang="ms-MY" b="1" dirty="0"/>
              <a:t>belajar</a:t>
            </a:r>
            <a:r>
              <a:rPr lang="ms-MY" b="0" dirty="0"/>
              <a:t> dengan berbagai cara – mendengar, melihat, berfikir dan akhirnya dizahirkan dalam tingkah laku bagi menjalani kehidupan setiap hari – dari lahir </a:t>
            </a:r>
            <a:r>
              <a:rPr lang="ms-MY" b="0" dirty="0" err="1"/>
              <a:t>hinggalah</a:t>
            </a:r>
            <a:r>
              <a:rPr lang="ms-MY" b="0" dirty="0"/>
              <a:t> kita meninggal dunia.</a:t>
            </a:r>
          </a:p>
          <a:p>
            <a:endParaRPr lang="ms-MY" b="0" dirty="0"/>
          </a:p>
          <a:p>
            <a:r>
              <a:rPr lang="ms-MY" b="0" dirty="0"/>
              <a:t>Menguasai etika dan menghayati peradaban bermakna penting bagi kita untuk belajar, mendengar, melihat, berfikir dan bertingkah laku sebagai seorang manusia yang baik.</a:t>
            </a:r>
          </a:p>
          <a:p>
            <a:endParaRPr lang="ms-MY" b="0" dirty="0"/>
          </a:p>
          <a:p>
            <a:r>
              <a:rPr lang="ms-MY" b="0" dirty="0"/>
              <a:t>Justeru, menghayati etika dan peradaban dalam negara kita ini dapat menjadikan kita kenal asal usul adab, adat istiadat dan adat resam kita etnik dan masyarakat asal di Malaysia yang telah diwarisi dari generasi terdahulu, menghayati etika dan peradaban yang kita sulam dan adaptasi dari wilayah alam Melayu yang lain dan zaman kolonial yang dilalui oleh negara kita.</a:t>
            </a:r>
          </a:p>
          <a:p>
            <a:endParaRPr lang="ms-MY" b="0" dirty="0"/>
          </a:p>
          <a:p>
            <a:r>
              <a:rPr lang="ms-MY" b="0" dirty="0"/>
              <a:t>Semuanya, supaya kita dapat memilik keperibadian yang tinggi, saling </a:t>
            </a:r>
            <a:r>
              <a:rPr lang="ms-MY" b="0" dirty="0" err="1"/>
              <a:t>mengharomati</a:t>
            </a:r>
            <a:r>
              <a:rPr lang="ms-MY" b="0" dirty="0"/>
              <a:t>, dapat hidup dalam keadaan harmoni, dan akhirnya dapat membina negara bangsa yang hebat sebagai </a:t>
            </a:r>
            <a:r>
              <a:rPr lang="ms-MY" b="0" dirty="0" err="1"/>
              <a:t>siatu</a:t>
            </a:r>
            <a:r>
              <a:rPr lang="ms-MY" b="0" dirty="0"/>
              <a:t> bentuk peradaban yang baik.</a:t>
            </a:r>
            <a:endParaRPr lang="ms-MY" dirty="0"/>
          </a:p>
        </p:txBody>
      </p:sp>
      <p:sp>
        <p:nvSpPr>
          <p:cNvPr id="4" name="Slide Number Placeholder 3"/>
          <p:cNvSpPr>
            <a:spLocks noGrp="1"/>
          </p:cNvSpPr>
          <p:nvPr>
            <p:ph type="sldNum" sz="quarter" idx="5"/>
          </p:nvPr>
        </p:nvSpPr>
        <p:spPr/>
        <p:txBody>
          <a:bodyPr/>
          <a:lstStyle/>
          <a:p>
            <a:fld id="{466CB8F7-EEDA-D348-B8B7-9A103C7043CF}" type="slidenum">
              <a:rPr lang="ms-MY" smtClean="0"/>
              <a:t>7</a:t>
            </a:fld>
            <a:endParaRPr lang="ms-MY"/>
          </a:p>
        </p:txBody>
      </p:sp>
    </p:spTree>
    <p:extLst>
      <p:ext uri="{BB962C8B-B14F-4D97-AF65-F5344CB8AC3E}">
        <p14:creationId xmlns:p14="http://schemas.microsoft.com/office/powerpoint/2010/main" val="101370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Seterusnya, kita akan melihat beberapa konsep yang mungkin kita pernah dengar atau tidak pernah dengan iaitu adab, adat istiadat, adat resam, etika, etos dan etiket.</a:t>
            </a:r>
          </a:p>
          <a:p>
            <a:endParaRPr lang="ms-MY" dirty="0"/>
          </a:p>
          <a:p>
            <a:r>
              <a:rPr lang="ms-MY" dirty="0"/>
              <a:t>Biasanya kita akan membuat carian istilah dalam kamus jika kita ingin </a:t>
            </a:r>
            <a:r>
              <a:rPr lang="ms-MY" dirty="0" err="1"/>
              <a:t>meliha</a:t>
            </a:r>
            <a:r>
              <a:rPr lang="ms-MY" dirty="0"/>
              <a:t> maknanya dengan tepat. Boleh guna carian </a:t>
            </a:r>
            <a:r>
              <a:rPr lang="ms-MY" dirty="0" err="1"/>
              <a:t>online</a:t>
            </a:r>
            <a:r>
              <a:rPr lang="ms-MY" dirty="0"/>
              <a:t> kamus dewan di </a:t>
            </a:r>
            <a:r>
              <a:rPr lang="ms-MY" dirty="0" err="1"/>
              <a:t>prpm.dbp.gov.my</a:t>
            </a:r>
            <a:endParaRPr lang="ms-MY" dirty="0"/>
          </a:p>
          <a:p>
            <a:endParaRPr lang="ms-MY" dirty="0"/>
          </a:p>
          <a:p>
            <a:r>
              <a:rPr lang="ms-MY" dirty="0"/>
              <a:t>Adab dari segi bahasa merujuk kepada pekerti, tingkah laku dan bahasa yang dituturkan dengan tertib dan sopan.</a:t>
            </a:r>
          </a:p>
          <a:p>
            <a:endParaRPr lang="ms-MY" dirty="0"/>
          </a:p>
          <a:p>
            <a:r>
              <a:rPr lang="ms-MY" dirty="0" err="1"/>
              <a:t>Jom</a:t>
            </a:r>
            <a:r>
              <a:rPr lang="ms-MY" dirty="0"/>
              <a:t> lihat konsep di </a:t>
            </a:r>
            <a:r>
              <a:rPr lang="ms-MY" dirty="0" err="1"/>
              <a:t>slide</a:t>
            </a:r>
            <a:r>
              <a:rPr lang="ms-MY" dirty="0"/>
              <a:t> dan contoh karikatur “Perangai Orang Kita”</a:t>
            </a:r>
          </a:p>
        </p:txBody>
      </p:sp>
      <p:sp>
        <p:nvSpPr>
          <p:cNvPr id="4" name="Slide Number Placeholder 3"/>
          <p:cNvSpPr>
            <a:spLocks noGrp="1"/>
          </p:cNvSpPr>
          <p:nvPr>
            <p:ph type="sldNum" sz="quarter" idx="5"/>
          </p:nvPr>
        </p:nvSpPr>
        <p:spPr/>
        <p:txBody>
          <a:bodyPr/>
          <a:lstStyle/>
          <a:p>
            <a:fld id="{466CB8F7-EEDA-D348-B8B7-9A103C7043CF}" type="slidenum">
              <a:rPr lang="ms-MY" smtClean="0"/>
              <a:t>8</a:t>
            </a:fld>
            <a:endParaRPr lang="ms-MY"/>
          </a:p>
        </p:txBody>
      </p:sp>
    </p:spTree>
    <p:extLst>
      <p:ext uri="{BB962C8B-B14F-4D97-AF65-F5344CB8AC3E}">
        <p14:creationId xmlns:p14="http://schemas.microsoft.com/office/powerpoint/2010/main" val="109696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s-MY" dirty="0"/>
              <a:t>Adat Istiadat adalah bentuk peraturan yang diikuti dengan tertib dan cermat. Biasanya diamalkan dalam majlis-majlis rasmi yang melibatkan susun atur protokol yang tinggi.</a:t>
            </a:r>
          </a:p>
          <a:p>
            <a:endParaRPr lang="ms-MY" dirty="0"/>
          </a:p>
          <a:p>
            <a:r>
              <a:rPr lang="ms-MY" dirty="0"/>
              <a:t>Dalamnya terangkum langkah demi langkah yang melambangkan bahawa negara kita ini sebenarnya mempunyai peradaban yang tersendiri yang diwarisi dan perlu dihormati oleh semua pihak sama ada kita yang lahir disini, tinggal tetap dan membesar atau pihak yang datang bekerja di negara ini.</a:t>
            </a:r>
          </a:p>
          <a:p>
            <a:endParaRPr lang="ms-MY" dirty="0"/>
          </a:p>
          <a:p>
            <a:r>
              <a:rPr lang="ms-MY" dirty="0"/>
              <a:t>Contoh: Majlis Pertabalan Duli Yang Maha Mulia Seri Paduka Baginda Yang Dipertuan Agong.</a:t>
            </a:r>
          </a:p>
        </p:txBody>
      </p:sp>
      <p:sp>
        <p:nvSpPr>
          <p:cNvPr id="4" name="Slide Number Placeholder 3"/>
          <p:cNvSpPr>
            <a:spLocks noGrp="1"/>
          </p:cNvSpPr>
          <p:nvPr>
            <p:ph type="sldNum" sz="quarter" idx="5"/>
          </p:nvPr>
        </p:nvSpPr>
        <p:spPr/>
        <p:txBody>
          <a:bodyPr/>
          <a:lstStyle/>
          <a:p>
            <a:fld id="{466CB8F7-EEDA-D348-B8B7-9A103C7043CF}" type="slidenum">
              <a:rPr lang="ms-MY" smtClean="0"/>
              <a:t>9</a:t>
            </a:fld>
            <a:endParaRPr lang="ms-MY"/>
          </a:p>
        </p:txBody>
      </p:sp>
    </p:spTree>
    <p:extLst>
      <p:ext uri="{BB962C8B-B14F-4D97-AF65-F5344CB8AC3E}">
        <p14:creationId xmlns:p14="http://schemas.microsoft.com/office/powerpoint/2010/main" val="2968846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9159CA-2F3A-0B45-85DC-6F05DD807C1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ms-MY"/>
          </a:p>
        </p:txBody>
      </p:sp>
      <p:sp>
        <p:nvSpPr>
          <p:cNvPr id="3" name="Subtitle 2">
            <a:extLst>
              <a:ext uri="{FF2B5EF4-FFF2-40B4-BE49-F238E27FC236}">
                <a16:creationId xmlns:a16="http://schemas.microsoft.com/office/drawing/2014/main" xmlns="" id="{3FE81391-B653-ED4E-B477-63BBD2988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ms-MY"/>
          </a:p>
        </p:txBody>
      </p:sp>
      <p:sp>
        <p:nvSpPr>
          <p:cNvPr id="4" name="Date Placeholder 3">
            <a:extLst>
              <a:ext uri="{FF2B5EF4-FFF2-40B4-BE49-F238E27FC236}">
                <a16:creationId xmlns:a16="http://schemas.microsoft.com/office/drawing/2014/main" xmlns="" id="{3F11C0DE-DFD2-7047-A7B6-1BCB57CE5A19}"/>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5" name="Footer Placeholder 4">
            <a:extLst>
              <a:ext uri="{FF2B5EF4-FFF2-40B4-BE49-F238E27FC236}">
                <a16:creationId xmlns:a16="http://schemas.microsoft.com/office/drawing/2014/main" xmlns="" id="{EE93E831-C045-6943-8545-1AED38B818EE}"/>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D0E24C33-03DB-1E4B-815B-90354DBC9820}"/>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90164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B6A696-7DBB-FE42-8E2B-4ED9ABDCBE95}"/>
              </a:ext>
            </a:extLst>
          </p:cNvPr>
          <p:cNvSpPr>
            <a:spLocks noGrp="1"/>
          </p:cNvSpPr>
          <p:nvPr>
            <p:ph type="title"/>
          </p:nvPr>
        </p:nvSpPr>
        <p:spPr/>
        <p:txBody>
          <a:bodyPr/>
          <a:lstStyle/>
          <a:p>
            <a:r>
              <a:rPr lang="en-GB"/>
              <a:t>Click to edit Master title style</a:t>
            </a:r>
            <a:endParaRPr lang="ms-MY"/>
          </a:p>
        </p:txBody>
      </p:sp>
      <p:sp>
        <p:nvSpPr>
          <p:cNvPr id="3" name="Vertical Text Placeholder 2">
            <a:extLst>
              <a:ext uri="{FF2B5EF4-FFF2-40B4-BE49-F238E27FC236}">
                <a16:creationId xmlns:a16="http://schemas.microsoft.com/office/drawing/2014/main" xmlns="" id="{B797AC7B-8388-9640-B450-57DEC1F91C0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xmlns="" id="{7880EDE1-1F3A-EC46-A5BF-F33B48B1871B}"/>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5" name="Footer Placeholder 4">
            <a:extLst>
              <a:ext uri="{FF2B5EF4-FFF2-40B4-BE49-F238E27FC236}">
                <a16:creationId xmlns:a16="http://schemas.microsoft.com/office/drawing/2014/main" xmlns="" id="{1AA3E8B9-D118-6147-A9E3-BEC04B03A288}"/>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DACA20EB-CE42-3F4F-A5D1-A0A947275DFE}"/>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421283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EEA2491-F004-A54C-9601-2B8F32561A2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ms-MY"/>
          </a:p>
        </p:txBody>
      </p:sp>
      <p:sp>
        <p:nvSpPr>
          <p:cNvPr id="3" name="Vertical Text Placeholder 2">
            <a:extLst>
              <a:ext uri="{FF2B5EF4-FFF2-40B4-BE49-F238E27FC236}">
                <a16:creationId xmlns:a16="http://schemas.microsoft.com/office/drawing/2014/main" xmlns="" id="{1DDAAA5E-29CE-CF4B-93B0-E9DF9CCF14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xmlns="" id="{2D96C26C-6F53-EE4A-B55D-AD7BA9C8F6F6}"/>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5" name="Footer Placeholder 4">
            <a:extLst>
              <a:ext uri="{FF2B5EF4-FFF2-40B4-BE49-F238E27FC236}">
                <a16:creationId xmlns:a16="http://schemas.microsoft.com/office/drawing/2014/main" xmlns="" id="{843FA7DE-8CEC-AD41-BA28-EDDD2BEF13E5}"/>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A4386285-D513-B249-AF15-29EC8F4B3102}"/>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2564600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F8E329-733F-A24A-9DDA-199369863C22}"/>
              </a:ext>
            </a:extLst>
          </p:cNvPr>
          <p:cNvSpPr>
            <a:spLocks noGrp="1"/>
          </p:cNvSpPr>
          <p:nvPr>
            <p:ph type="title"/>
          </p:nvPr>
        </p:nvSpPr>
        <p:spPr/>
        <p:txBody>
          <a:bodyPr/>
          <a:lstStyle/>
          <a:p>
            <a:r>
              <a:rPr lang="en-GB"/>
              <a:t>Click to edit Master title style</a:t>
            </a:r>
            <a:endParaRPr lang="ms-MY"/>
          </a:p>
        </p:txBody>
      </p:sp>
      <p:sp>
        <p:nvSpPr>
          <p:cNvPr id="3" name="Content Placeholder 2">
            <a:extLst>
              <a:ext uri="{FF2B5EF4-FFF2-40B4-BE49-F238E27FC236}">
                <a16:creationId xmlns:a16="http://schemas.microsoft.com/office/drawing/2014/main" xmlns="" id="{FFC58CB2-00E6-A44E-8882-612CB33FD80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xmlns="" id="{826F01AF-E2E0-D249-9329-4F890BB77300}"/>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5" name="Footer Placeholder 4">
            <a:extLst>
              <a:ext uri="{FF2B5EF4-FFF2-40B4-BE49-F238E27FC236}">
                <a16:creationId xmlns:a16="http://schemas.microsoft.com/office/drawing/2014/main" xmlns="" id="{B45FD904-4CE0-AB4D-AA4E-1B510F460716}"/>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679EB1C9-F693-3C4F-A261-9903F64875CA}"/>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104829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CFC3DC-A30D-924F-8F1C-3C87F3065A0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ms-MY"/>
          </a:p>
        </p:txBody>
      </p:sp>
      <p:sp>
        <p:nvSpPr>
          <p:cNvPr id="3" name="Text Placeholder 2">
            <a:extLst>
              <a:ext uri="{FF2B5EF4-FFF2-40B4-BE49-F238E27FC236}">
                <a16:creationId xmlns:a16="http://schemas.microsoft.com/office/drawing/2014/main" xmlns="" id="{2ECDAED9-DC51-914C-81B3-E84791DF41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FF5B5BA5-6875-4C4A-97A0-7B187ACB67F7}"/>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5" name="Footer Placeholder 4">
            <a:extLst>
              <a:ext uri="{FF2B5EF4-FFF2-40B4-BE49-F238E27FC236}">
                <a16:creationId xmlns:a16="http://schemas.microsoft.com/office/drawing/2014/main" xmlns="" id="{863D6D02-27CF-D042-925C-1D199D043704}"/>
              </a:ext>
            </a:extLst>
          </p:cNvPr>
          <p:cNvSpPr>
            <a:spLocks noGrp="1"/>
          </p:cNvSpPr>
          <p:nvPr>
            <p:ph type="ftr" sz="quarter" idx="11"/>
          </p:nvPr>
        </p:nvSpPr>
        <p:spPr/>
        <p:txBody>
          <a:bodyPr/>
          <a:lstStyle/>
          <a:p>
            <a:endParaRPr lang="ms-MY"/>
          </a:p>
        </p:txBody>
      </p:sp>
      <p:sp>
        <p:nvSpPr>
          <p:cNvPr id="6" name="Slide Number Placeholder 5">
            <a:extLst>
              <a:ext uri="{FF2B5EF4-FFF2-40B4-BE49-F238E27FC236}">
                <a16:creationId xmlns:a16="http://schemas.microsoft.com/office/drawing/2014/main" xmlns="" id="{36F148F1-D02D-E74B-8B5C-22AF2D3BE5D5}"/>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4170543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0923E0-B79B-A544-90DB-F4AAA6228B25}"/>
              </a:ext>
            </a:extLst>
          </p:cNvPr>
          <p:cNvSpPr>
            <a:spLocks noGrp="1"/>
          </p:cNvSpPr>
          <p:nvPr>
            <p:ph type="title"/>
          </p:nvPr>
        </p:nvSpPr>
        <p:spPr/>
        <p:txBody>
          <a:bodyPr/>
          <a:lstStyle/>
          <a:p>
            <a:r>
              <a:rPr lang="en-GB"/>
              <a:t>Click to edit Master title style</a:t>
            </a:r>
            <a:endParaRPr lang="ms-MY"/>
          </a:p>
        </p:txBody>
      </p:sp>
      <p:sp>
        <p:nvSpPr>
          <p:cNvPr id="3" name="Content Placeholder 2">
            <a:extLst>
              <a:ext uri="{FF2B5EF4-FFF2-40B4-BE49-F238E27FC236}">
                <a16:creationId xmlns:a16="http://schemas.microsoft.com/office/drawing/2014/main" xmlns="" id="{283DBDF6-378E-0D4F-AE34-A37312E6B47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Content Placeholder 3">
            <a:extLst>
              <a:ext uri="{FF2B5EF4-FFF2-40B4-BE49-F238E27FC236}">
                <a16:creationId xmlns:a16="http://schemas.microsoft.com/office/drawing/2014/main" xmlns="" id="{2C06CE7C-9154-4D40-848B-B4BA690B6DF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5" name="Date Placeholder 4">
            <a:extLst>
              <a:ext uri="{FF2B5EF4-FFF2-40B4-BE49-F238E27FC236}">
                <a16:creationId xmlns:a16="http://schemas.microsoft.com/office/drawing/2014/main" xmlns="" id="{0F506279-5395-F44C-85C2-89C801480A3E}"/>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6" name="Footer Placeholder 5">
            <a:extLst>
              <a:ext uri="{FF2B5EF4-FFF2-40B4-BE49-F238E27FC236}">
                <a16:creationId xmlns:a16="http://schemas.microsoft.com/office/drawing/2014/main" xmlns="" id="{1D2DE6A5-D2E8-D046-AB2D-15D44124DBA8}"/>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xmlns="" id="{88929838-1485-994C-AEC0-AD2EDCCE858C}"/>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272242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EB990E-922C-DC48-8BDA-B9E7D00F1B58}"/>
              </a:ext>
            </a:extLst>
          </p:cNvPr>
          <p:cNvSpPr>
            <a:spLocks noGrp="1"/>
          </p:cNvSpPr>
          <p:nvPr>
            <p:ph type="title"/>
          </p:nvPr>
        </p:nvSpPr>
        <p:spPr>
          <a:xfrm>
            <a:off x="839788" y="365125"/>
            <a:ext cx="10515600" cy="1325563"/>
          </a:xfrm>
        </p:spPr>
        <p:txBody>
          <a:bodyPr/>
          <a:lstStyle/>
          <a:p>
            <a:r>
              <a:rPr lang="en-GB"/>
              <a:t>Click to edit Master title style</a:t>
            </a:r>
            <a:endParaRPr lang="ms-MY"/>
          </a:p>
        </p:txBody>
      </p:sp>
      <p:sp>
        <p:nvSpPr>
          <p:cNvPr id="3" name="Text Placeholder 2">
            <a:extLst>
              <a:ext uri="{FF2B5EF4-FFF2-40B4-BE49-F238E27FC236}">
                <a16:creationId xmlns:a16="http://schemas.microsoft.com/office/drawing/2014/main" xmlns="" id="{0719F810-322F-7041-A35C-F3114EFE0C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C4A210C9-8B23-0F4F-885B-78BC1007EC6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5" name="Text Placeholder 4">
            <a:extLst>
              <a:ext uri="{FF2B5EF4-FFF2-40B4-BE49-F238E27FC236}">
                <a16:creationId xmlns:a16="http://schemas.microsoft.com/office/drawing/2014/main" xmlns="" id="{6069E3CA-D2A6-5945-90D8-AA30B5399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C11CA038-74BA-B24D-9D0A-C814590F04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7" name="Date Placeholder 6">
            <a:extLst>
              <a:ext uri="{FF2B5EF4-FFF2-40B4-BE49-F238E27FC236}">
                <a16:creationId xmlns:a16="http://schemas.microsoft.com/office/drawing/2014/main" xmlns="" id="{18BE47A6-B308-DA45-8AC8-FA84DAA39646}"/>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8" name="Footer Placeholder 7">
            <a:extLst>
              <a:ext uri="{FF2B5EF4-FFF2-40B4-BE49-F238E27FC236}">
                <a16:creationId xmlns:a16="http://schemas.microsoft.com/office/drawing/2014/main" xmlns="" id="{796C6D63-8E65-4948-99D8-E909C2F9252C}"/>
              </a:ext>
            </a:extLst>
          </p:cNvPr>
          <p:cNvSpPr>
            <a:spLocks noGrp="1"/>
          </p:cNvSpPr>
          <p:nvPr>
            <p:ph type="ftr" sz="quarter" idx="11"/>
          </p:nvPr>
        </p:nvSpPr>
        <p:spPr/>
        <p:txBody>
          <a:bodyPr/>
          <a:lstStyle/>
          <a:p>
            <a:endParaRPr lang="ms-MY"/>
          </a:p>
        </p:txBody>
      </p:sp>
      <p:sp>
        <p:nvSpPr>
          <p:cNvPr id="9" name="Slide Number Placeholder 8">
            <a:extLst>
              <a:ext uri="{FF2B5EF4-FFF2-40B4-BE49-F238E27FC236}">
                <a16:creationId xmlns:a16="http://schemas.microsoft.com/office/drawing/2014/main" xmlns="" id="{67871AD2-AE23-8441-82BF-27B2037AB551}"/>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401518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C979FB-A8E4-0543-BE56-134FA7D3663E}"/>
              </a:ext>
            </a:extLst>
          </p:cNvPr>
          <p:cNvSpPr>
            <a:spLocks noGrp="1"/>
          </p:cNvSpPr>
          <p:nvPr>
            <p:ph type="title"/>
          </p:nvPr>
        </p:nvSpPr>
        <p:spPr/>
        <p:txBody>
          <a:bodyPr/>
          <a:lstStyle/>
          <a:p>
            <a:r>
              <a:rPr lang="en-GB"/>
              <a:t>Click to edit Master title style</a:t>
            </a:r>
            <a:endParaRPr lang="ms-MY"/>
          </a:p>
        </p:txBody>
      </p:sp>
      <p:sp>
        <p:nvSpPr>
          <p:cNvPr id="3" name="Date Placeholder 2">
            <a:extLst>
              <a:ext uri="{FF2B5EF4-FFF2-40B4-BE49-F238E27FC236}">
                <a16:creationId xmlns:a16="http://schemas.microsoft.com/office/drawing/2014/main" xmlns="" id="{BF411C9B-746A-B544-995D-05F227B6D4BE}"/>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4" name="Footer Placeholder 3">
            <a:extLst>
              <a:ext uri="{FF2B5EF4-FFF2-40B4-BE49-F238E27FC236}">
                <a16:creationId xmlns:a16="http://schemas.microsoft.com/office/drawing/2014/main" xmlns="" id="{7A31426C-BFE8-BD47-9BEF-465D473B2DE2}"/>
              </a:ext>
            </a:extLst>
          </p:cNvPr>
          <p:cNvSpPr>
            <a:spLocks noGrp="1"/>
          </p:cNvSpPr>
          <p:nvPr>
            <p:ph type="ftr" sz="quarter" idx="11"/>
          </p:nvPr>
        </p:nvSpPr>
        <p:spPr/>
        <p:txBody>
          <a:bodyPr/>
          <a:lstStyle/>
          <a:p>
            <a:endParaRPr lang="ms-MY"/>
          </a:p>
        </p:txBody>
      </p:sp>
      <p:sp>
        <p:nvSpPr>
          <p:cNvPr id="5" name="Slide Number Placeholder 4">
            <a:extLst>
              <a:ext uri="{FF2B5EF4-FFF2-40B4-BE49-F238E27FC236}">
                <a16:creationId xmlns:a16="http://schemas.microsoft.com/office/drawing/2014/main" xmlns="" id="{8016A5DE-F419-354D-B6E2-81CD32FA329C}"/>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334753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FDE1909-4F93-D04E-85DE-EAA3B083C750}"/>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3" name="Footer Placeholder 2">
            <a:extLst>
              <a:ext uri="{FF2B5EF4-FFF2-40B4-BE49-F238E27FC236}">
                <a16:creationId xmlns:a16="http://schemas.microsoft.com/office/drawing/2014/main" xmlns="" id="{2862E3F8-BB52-5347-9AB7-3DF5B337D46E}"/>
              </a:ext>
            </a:extLst>
          </p:cNvPr>
          <p:cNvSpPr>
            <a:spLocks noGrp="1"/>
          </p:cNvSpPr>
          <p:nvPr>
            <p:ph type="ftr" sz="quarter" idx="11"/>
          </p:nvPr>
        </p:nvSpPr>
        <p:spPr/>
        <p:txBody>
          <a:bodyPr/>
          <a:lstStyle/>
          <a:p>
            <a:endParaRPr lang="ms-MY"/>
          </a:p>
        </p:txBody>
      </p:sp>
      <p:sp>
        <p:nvSpPr>
          <p:cNvPr id="4" name="Slide Number Placeholder 3">
            <a:extLst>
              <a:ext uri="{FF2B5EF4-FFF2-40B4-BE49-F238E27FC236}">
                <a16:creationId xmlns:a16="http://schemas.microsoft.com/office/drawing/2014/main" xmlns="" id="{C98D1C1B-78E0-9B4D-8210-5208A61D5131}"/>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3766473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736F15-6B11-0D43-A9E4-FA20BCA491A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ms-MY"/>
          </a:p>
        </p:txBody>
      </p:sp>
      <p:sp>
        <p:nvSpPr>
          <p:cNvPr id="3" name="Content Placeholder 2">
            <a:extLst>
              <a:ext uri="{FF2B5EF4-FFF2-40B4-BE49-F238E27FC236}">
                <a16:creationId xmlns:a16="http://schemas.microsoft.com/office/drawing/2014/main" xmlns="" id="{5D37F98B-8EA3-714E-9E17-859772F8B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Text Placeholder 3">
            <a:extLst>
              <a:ext uri="{FF2B5EF4-FFF2-40B4-BE49-F238E27FC236}">
                <a16:creationId xmlns:a16="http://schemas.microsoft.com/office/drawing/2014/main" xmlns="" id="{5967DD40-5071-F141-92AA-B9A11E5A6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EFA9D946-232A-C242-9684-A3EC20DFA315}"/>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6" name="Footer Placeholder 5">
            <a:extLst>
              <a:ext uri="{FF2B5EF4-FFF2-40B4-BE49-F238E27FC236}">
                <a16:creationId xmlns:a16="http://schemas.microsoft.com/office/drawing/2014/main" xmlns="" id="{79463F1A-107D-7B43-844D-CEFAE9D002A1}"/>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xmlns="" id="{34E2F15B-E682-694B-B855-80F4271345E4}"/>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326828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F74FDB-7849-394A-8C9E-AECFE7CFD09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ms-MY"/>
          </a:p>
        </p:txBody>
      </p:sp>
      <p:sp>
        <p:nvSpPr>
          <p:cNvPr id="3" name="Picture Placeholder 2">
            <a:extLst>
              <a:ext uri="{FF2B5EF4-FFF2-40B4-BE49-F238E27FC236}">
                <a16:creationId xmlns:a16="http://schemas.microsoft.com/office/drawing/2014/main" xmlns="" id="{B55D68C0-999E-FD45-B94A-58CBFC9006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s-MY"/>
          </a:p>
        </p:txBody>
      </p:sp>
      <p:sp>
        <p:nvSpPr>
          <p:cNvPr id="4" name="Text Placeholder 3">
            <a:extLst>
              <a:ext uri="{FF2B5EF4-FFF2-40B4-BE49-F238E27FC236}">
                <a16:creationId xmlns:a16="http://schemas.microsoft.com/office/drawing/2014/main" xmlns="" id="{8B3CE2FD-D726-034E-BF9F-A2F0026125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A9128061-6D9F-8341-ADE3-3F773F8E4233}"/>
              </a:ext>
            </a:extLst>
          </p:cNvPr>
          <p:cNvSpPr>
            <a:spLocks noGrp="1"/>
          </p:cNvSpPr>
          <p:nvPr>
            <p:ph type="dt" sz="half" idx="10"/>
          </p:nvPr>
        </p:nvSpPr>
        <p:spPr/>
        <p:txBody>
          <a:bodyPr/>
          <a:lstStyle/>
          <a:p>
            <a:fld id="{99611B8E-B7DD-9B4C-AD3C-0AF5036951B9}" type="datetimeFigureOut">
              <a:rPr lang="ms-MY" smtClean="0"/>
              <a:t>17/02/2020</a:t>
            </a:fld>
            <a:endParaRPr lang="ms-MY"/>
          </a:p>
        </p:txBody>
      </p:sp>
      <p:sp>
        <p:nvSpPr>
          <p:cNvPr id="6" name="Footer Placeholder 5">
            <a:extLst>
              <a:ext uri="{FF2B5EF4-FFF2-40B4-BE49-F238E27FC236}">
                <a16:creationId xmlns:a16="http://schemas.microsoft.com/office/drawing/2014/main" xmlns="" id="{1BA7F773-5BA9-7D4D-80CB-EB2F11BACCD5}"/>
              </a:ext>
            </a:extLst>
          </p:cNvPr>
          <p:cNvSpPr>
            <a:spLocks noGrp="1"/>
          </p:cNvSpPr>
          <p:nvPr>
            <p:ph type="ftr" sz="quarter" idx="11"/>
          </p:nvPr>
        </p:nvSpPr>
        <p:spPr/>
        <p:txBody>
          <a:bodyPr/>
          <a:lstStyle/>
          <a:p>
            <a:endParaRPr lang="ms-MY"/>
          </a:p>
        </p:txBody>
      </p:sp>
      <p:sp>
        <p:nvSpPr>
          <p:cNvPr id="7" name="Slide Number Placeholder 6">
            <a:extLst>
              <a:ext uri="{FF2B5EF4-FFF2-40B4-BE49-F238E27FC236}">
                <a16:creationId xmlns:a16="http://schemas.microsoft.com/office/drawing/2014/main" xmlns="" id="{B4B7FCAD-E3E1-E34A-88FA-BBDEFB7BF0A0}"/>
              </a:ext>
            </a:extLst>
          </p:cNvPr>
          <p:cNvSpPr>
            <a:spLocks noGrp="1"/>
          </p:cNvSpPr>
          <p:nvPr>
            <p:ph type="sldNum" sz="quarter" idx="12"/>
          </p:nvPr>
        </p:nvSpPr>
        <p:spPr/>
        <p:txBody>
          <a:bodyPr/>
          <a:lstStyle/>
          <a:p>
            <a:fld id="{76B60DBB-7E44-C344-B10A-36FDB5B76570}" type="slidenum">
              <a:rPr lang="ms-MY" smtClean="0"/>
              <a:t>‹#›</a:t>
            </a:fld>
            <a:endParaRPr lang="ms-MY"/>
          </a:p>
        </p:txBody>
      </p:sp>
    </p:spTree>
    <p:extLst>
      <p:ext uri="{BB962C8B-B14F-4D97-AF65-F5344CB8AC3E}">
        <p14:creationId xmlns:p14="http://schemas.microsoft.com/office/powerpoint/2010/main" val="300604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D68BC7E-D448-DA4C-B684-2DBEA3AA76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ms-MY"/>
          </a:p>
        </p:txBody>
      </p:sp>
      <p:sp>
        <p:nvSpPr>
          <p:cNvPr id="3" name="Text Placeholder 2">
            <a:extLst>
              <a:ext uri="{FF2B5EF4-FFF2-40B4-BE49-F238E27FC236}">
                <a16:creationId xmlns:a16="http://schemas.microsoft.com/office/drawing/2014/main" xmlns="" id="{AAB4BFB9-B87F-214C-8FFE-8655F25C16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ms-MY"/>
          </a:p>
        </p:txBody>
      </p:sp>
      <p:sp>
        <p:nvSpPr>
          <p:cNvPr id="4" name="Date Placeholder 3">
            <a:extLst>
              <a:ext uri="{FF2B5EF4-FFF2-40B4-BE49-F238E27FC236}">
                <a16:creationId xmlns:a16="http://schemas.microsoft.com/office/drawing/2014/main" xmlns="" id="{94298EE9-2587-9B47-9DEB-19417EECBE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611B8E-B7DD-9B4C-AD3C-0AF5036951B9}" type="datetimeFigureOut">
              <a:rPr lang="ms-MY" smtClean="0"/>
              <a:t>17/02/2020</a:t>
            </a:fld>
            <a:endParaRPr lang="ms-MY"/>
          </a:p>
        </p:txBody>
      </p:sp>
      <p:sp>
        <p:nvSpPr>
          <p:cNvPr id="5" name="Footer Placeholder 4">
            <a:extLst>
              <a:ext uri="{FF2B5EF4-FFF2-40B4-BE49-F238E27FC236}">
                <a16:creationId xmlns:a16="http://schemas.microsoft.com/office/drawing/2014/main" xmlns="" id="{1CB5E393-BB43-4841-B128-1890046F3C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s-MY"/>
          </a:p>
        </p:txBody>
      </p:sp>
      <p:sp>
        <p:nvSpPr>
          <p:cNvPr id="6" name="Slide Number Placeholder 5">
            <a:extLst>
              <a:ext uri="{FF2B5EF4-FFF2-40B4-BE49-F238E27FC236}">
                <a16:creationId xmlns:a16="http://schemas.microsoft.com/office/drawing/2014/main" xmlns="" id="{F5482D0F-789A-A64B-B744-31A745F0C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60DBB-7E44-C344-B10A-36FDB5B76570}" type="slidenum">
              <a:rPr lang="ms-MY" smtClean="0"/>
              <a:t>‹#›</a:t>
            </a:fld>
            <a:endParaRPr lang="ms-MY"/>
          </a:p>
        </p:txBody>
      </p:sp>
    </p:spTree>
    <p:extLst>
      <p:ext uri="{BB962C8B-B14F-4D97-AF65-F5344CB8AC3E}">
        <p14:creationId xmlns:p14="http://schemas.microsoft.com/office/powerpoint/2010/main" val="1808779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adatresamperkahwinanagamahindu.blogspot.com/2019/04/adat-resam-perkahwinan-agama-hindu.html" TargetMode="External"/><Relationship Id="rId3" Type="http://schemas.openxmlformats.org/officeDocument/2006/relationships/hyperlink" Target="http://malaysiakuterbilang.blogspot.com/2015/11/adat-istiadat-perkahwinan-masyarakat.html" TargetMode="External"/><Relationship Id="rId7"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www.penang-traveltips.com/bm/malaysia/pulau-pinang/upacara-tradisional-perkahwinan-orang-cina.htm" TargetMode="External"/><Relationship Id="rId11" Type="http://schemas.openxmlformats.org/officeDocument/2006/relationships/image" Target="../media/image21.png"/><Relationship Id="rId5" Type="http://schemas.openxmlformats.org/officeDocument/2006/relationships/image" Target="../media/image17.jpg"/><Relationship Id="rId10" Type="http://schemas.openxmlformats.org/officeDocument/2006/relationships/image" Target="../media/image20.png"/><Relationship Id="rId4" Type="http://schemas.openxmlformats.org/officeDocument/2006/relationships/image" Target="../media/image16.jp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rezi.com/p/v8t0mlpuxln0/nursing-ethic/" TargetMode="External"/><Relationship Id="rId5" Type="http://schemas.openxmlformats.org/officeDocument/2006/relationships/hyperlink" Target="https://www.worldofbuzz.com/this-kind-nurse-helped-an-accident-victim-in-johor-despite-just-ending-her-night-shift/"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lembagaperadabanmelayu.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orldoceanreview.com/en/wor-5/living-with-the-coasts/coastal-functions/the-strait-of-malacca-a-historical-shipping-metropoli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bernama.com/bm/news.php?id=1751843"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www.indahnyaislam.my/2019/07/institusi-yang-di-pertuan-agong-bukan-sekadar-simbol/" TargetMode="External"/><Relationship Id="rId5" Type="http://schemas.openxmlformats.org/officeDocument/2006/relationships/image" Target="../media/image1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7492EE-57D4-B84D-9FC8-6754B7E7CE95}"/>
              </a:ext>
            </a:extLst>
          </p:cNvPr>
          <p:cNvSpPr>
            <a:spLocks noGrp="1"/>
          </p:cNvSpPr>
          <p:nvPr>
            <p:ph type="ctrTitle"/>
          </p:nvPr>
        </p:nvSpPr>
        <p:spPr>
          <a:xfrm>
            <a:off x="1500790" y="2356280"/>
            <a:ext cx="9144000" cy="1217378"/>
          </a:xfrm>
        </p:spPr>
        <p:txBody>
          <a:bodyPr>
            <a:normAutofit/>
          </a:bodyPr>
          <a:lstStyle/>
          <a:p>
            <a:r>
              <a:rPr lang="ms-MY" sz="4000" b="1" dirty="0">
                <a:latin typeface="Gill Sans MT" panose="020B0502020104020203" pitchFamily="34" charset="77"/>
              </a:rPr>
              <a:t>Pengenalan Penghayatan Etika dan Peradaban Dalam Acuan Malaysia</a:t>
            </a:r>
            <a:r>
              <a:rPr lang="en-MY" sz="4000" dirty="0">
                <a:effectLst/>
                <a:latin typeface="Gill Sans MT" panose="020B0502020104020203" pitchFamily="34" charset="77"/>
              </a:rPr>
              <a:t> </a:t>
            </a:r>
            <a:endParaRPr lang="ms-MY" sz="4000" dirty="0">
              <a:latin typeface="Gill Sans MT" panose="020B0502020104020203" pitchFamily="34" charset="77"/>
            </a:endParaRPr>
          </a:p>
        </p:txBody>
      </p:sp>
      <p:sp>
        <p:nvSpPr>
          <p:cNvPr id="3" name="Subtitle 2">
            <a:extLst>
              <a:ext uri="{FF2B5EF4-FFF2-40B4-BE49-F238E27FC236}">
                <a16:creationId xmlns:a16="http://schemas.microsoft.com/office/drawing/2014/main" xmlns="" id="{9906A89B-6475-204B-8552-A9212A3657A4}"/>
              </a:ext>
            </a:extLst>
          </p:cNvPr>
          <p:cNvSpPr>
            <a:spLocks noGrp="1"/>
          </p:cNvSpPr>
          <p:nvPr>
            <p:ph type="subTitle" idx="1"/>
          </p:nvPr>
        </p:nvSpPr>
        <p:spPr>
          <a:xfrm>
            <a:off x="1500790" y="1922950"/>
            <a:ext cx="9144000" cy="469219"/>
          </a:xfrm>
        </p:spPr>
        <p:txBody>
          <a:bodyPr/>
          <a:lstStyle/>
          <a:p>
            <a:r>
              <a:rPr lang="ms-MY" b="1" dirty="0">
                <a:latin typeface="Gill Sans MT" panose="020B0502020104020203" pitchFamily="34" charset="77"/>
              </a:rPr>
              <a:t>Topik 1</a:t>
            </a:r>
          </a:p>
        </p:txBody>
      </p:sp>
      <p:pic>
        <p:nvPicPr>
          <p:cNvPr id="6" name="Picture 5" descr="A person smiling for the camera&#10;&#10;Description automatically generated">
            <a:extLst>
              <a:ext uri="{FF2B5EF4-FFF2-40B4-BE49-F238E27FC236}">
                <a16:creationId xmlns:a16="http://schemas.microsoft.com/office/drawing/2014/main" xmlns="" id="{49C19747-8582-7D44-B924-39DB1991E751}"/>
              </a:ext>
            </a:extLst>
          </p:cNvPr>
          <p:cNvPicPr>
            <a:picLocks noChangeAspect="1"/>
          </p:cNvPicPr>
          <p:nvPr/>
        </p:nvPicPr>
        <p:blipFill>
          <a:blip r:embed="rId3"/>
          <a:stretch>
            <a:fillRect/>
          </a:stretch>
        </p:blipFill>
        <p:spPr>
          <a:xfrm>
            <a:off x="1782817" y="3913800"/>
            <a:ext cx="2319461" cy="1217378"/>
          </a:xfrm>
          <a:prstGeom prst="rect">
            <a:avLst/>
          </a:prstGeom>
          <a:ln>
            <a:noFill/>
          </a:ln>
          <a:effectLst>
            <a:outerShdw blurRad="292100" dist="139700" dir="2700000" algn="tl" rotWithShape="0">
              <a:srgbClr val="333333">
                <a:alpha val="65000"/>
              </a:srgbClr>
            </a:outerShdw>
          </a:effectLst>
        </p:spPr>
      </p:pic>
      <p:pic>
        <p:nvPicPr>
          <p:cNvPr id="8" name="Picture 7" descr="A person holding a baby&#10;&#10;Description automatically generated">
            <a:extLst>
              <a:ext uri="{FF2B5EF4-FFF2-40B4-BE49-F238E27FC236}">
                <a16:creationId xmlns:a16="http://schemas.microsoft.com/office/drawing/2014/main" xmlns="" id="{5D825997-FB6C-B748-834F-6091FE8256ED}"/>
              </a:ext>
            </a:extLst>
          </p:cNvPr>
          <p:cNvPicPr>
            <a:picLocks noChangeAspect="1"/>
          </p:cNvPicPr>
          <p:nvPr/>
        </p:nvPicPr>
        <p:blipFill>
          <a:blip r:embed="rId4"/>
          <a:stretch>
            <a:fillRect/>
          </a:stretch>
        </p:blipFill>
        <p:spPr>
          <a:xfrm>
            <a:off x="4233917" y="3913800"/>
            <a:ext cx="1905000" cy="122766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xmlns="" id="{EC289640-3225-8949-8C4F-6B2220624F3D}"/>
              </a:ext>
            </a:extLst>
          </p:cNvPr>
          <p:cNvPicPr>
            <a:picLocks noChangeAspect="1"/>
          </p:cNvPicPr>
          <p:nvPr/>
        </p:nvPicPr>
        <p:blipFill>
          <a:blip r:embed="rId5"/>
          <a:stretch>
            <a:fillRect/>
          </a:stretch>
        </p:blipFill>
        <p:spPr>
          <a:xfrm>
            <a:off x="6270556" y="3917590"/>
            <a:ext cx="2052761" cy="12316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xmlns="" id="{9F1F182D-1979-F449-8844-5ACE619E9A26}"/>
              </a:ext>
            </a:extLst>
          </p:cNvPr>
          <p:cNvPicPr>
            <a:picLocks noChangeAspect="1"/>
          </p:cNvPicPr>
          <p:nvPr/>
        </p:nvPicPr>
        <p:blipFill>
          <a:blip r:embed="rId6"/>
          <a:stretch>
            <a:fillRect/>
          </a:stretch>
        </p:blipFill>
        <p:spPr>
          <a:xfrm>
            <a:off x="8463017" y="3913800"/>
            <a:ext cx="1905000" cy="1279922"/>
          </a:xfrm>
          <a:prstGeom prst="rect">
            <a:avLst/>
          </a:prstGeom>
          <a:ln>
            <a:noFill/>
          </a:ln>
          <a:effectLst>
            <a:outerShdw blurRad="292100" dist="139700" dir="2700000" algn="tl" rotWithShape="0">
              <a:srgbClr val="333333">
                <a:alpha val="65000"/>
              </a:srgbClr>
            </a:outerShdw>
          </a:effectLst>
        </p:spPr>
      </p:pic>
      <p:sp>
        <p:nvSpPr>
          <p:cNvPr id="11" name="Subtitle 2">
            <a:extLst>
              <a:ext uri="{FF2B5EF4-FFF2-40B4-BE49-F238E27FC236}">
                <a16:creationId xmlns:a16="http://schemas.microsoft.com/office/drawing/2014/main" xmlns="" id="{C46E0ADD-A5E5-724C-97F6-E8611F774CDC}"/>
              </a:ext>
            </a:extLst>
          </p:cNvPr>
          <p:cNvSpPr txBox="1">
            <a:spLocks/>
          </p:cNvSpPr>
          <p:nvPr/>
        </p:nvSpPr>
        <p:spPr>
          <a:xfrm>
            <a:off x="1406197" y="898191"/>
            <a:ext cx="9144000" cy="4692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ms-MY" sz="2000" b="1" dirty="0">
                <a:latin typeface="Gill Sans MT" panose="020B0502020104020203" pitchFamily="34" charset="77"/>
              </a:rPr>
              <a:t>Kursus Penghayatan Etika dan Peradaban</a:t>
            </a:r>
          </a:p>
        </p:txBody>
      </p:sp>
    </p:spTree>
    <p:extLst>
      <p:ext uri="{BB962C8B-B14F-4D97-AF65-F5344CB8AC3E}">
        <p14:creationId xmlns:p14="http://schemas.microsoft.com/office/powerpoint/2010/main" val="587878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67AD81-ED65-0443-9CC4-55FAB5AF232A}"/>
              </a:ext>
            </a:extLst>
          </p:cNvPr>
          <p:cNvSpPr>
            <a:spLocks noGrp="1"/>
          </p:cNvSpPr>
          <p:nvPr>
            <p:ph type="title"/>
          </p:nvPr>
        </p:nvSpPr>
        <p:spPr>
          <a:xfrm>
            <a:off x="435863" y="255397"/>
            <a:ext cx="5379898" cy="905891"/>
          </a:xfrm>
          <a:solidFill>
            <a:srgbClr val="C00000"/>
          </a:solidFill>
        </p:spPr>
        <p:txBody>
          <a:bodyPr>
            <a:noAutofit/>
          </a:bodyPr>
          <a:lstStyle/>
          <a:p>
            <a:r>
              <a:rPr lang="ms-MY" sz="3200" b="1" dirty="0">
                <a:solidFill>
                  <a:schemeClr val="bg1"/>
                </a:solidFill>
                <a:latin typeface="Gill Sans MT" panose="020B0502020104020203" pitchFamily="34" charset="77"/>
              </a:rPr>
              <a:t> Adat Resam</a:t>
            </a:r>
          </a:p>
        </p:txBody>
      </p:sp>
      <p:sp>
        <p:nvSpPr>
          <p:cNvPr id="4" name="Content Placeholder 2">
            <a:extLst>
              <a:ext uri="{FF2B5EF4-FFF2-40B4-BE49-F238E27FC236}">
                <a16:creationId xmlns:a16="http://schemas.microsoft.com/office/drawing/2014/main" xmlns="" id="{B09A99B2-253B-9045-899C-8F0F51C0457D}"/>
              </a:ext>
            </a:extLst>
          </p:cNvPr>
          <p:cNvSpPr txBox="1">
            <a:spLocks/>
          </p:cNvSpPr>
          <p:nvPr/>
        </p:nvSpPr>
        <p:spPr>
          <a:xfrm>
            <a:off x="415792" y="1353312"/>
            <a:ext cx="5527808" cy="46460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ms-MY" sz="2200" dirty="0"/>
              <a:t>[</a:t>
            </a:r>
            <a:r>
              <a:rPr lang="ms-MY" sz="2200" b="1" dirty="0"/>
              <a:t>Bahasa: </a:t>
            </a:r>
            <a:r>
              <a:rPr lang="en-MY" sz="2200" b="1" dirty="0" err="1"/>
              <a:t>Kamus</a:t>
            </a:r>
            <a:r>
              <a:rPr lang="en-MY" sz="2200" b="1" dirty="0"/>
              <a:t> </a:t>
            </a:r>
            <a:r>
              <a:rPr lang="en-MY" sz="2200" b="1" dirty="0" err="1"/>
              <a:t>Pelajar</a:t>
            </a:r>
            <a:r>
              <a:rPr lang="en-MY" sz="2200" b="1" dirty="0"/>
              <a:t> </a:t>
            </a:r>
            <a:r>
              <a:rPr lang="en-MY" sz="2200" b="1" dirty="0" err="1"/>
              <a:t>Edisi</a:t>
            </a:r>
            <a:r>
              <a:rPr lang="en-MY" sz="2200" b="1" dirty="0"/>
              <a:t> </a:t>
            </a:r>
            <a:r>
              <a:rPr lang="en-MY" sz="2200" b="1" dirty="0" err="1"/>
              <a:t>Kedua</a:t>
            </a:r>
            <a:r>
              <a:rPr lang="ms-MY" sz="2200" dirty="0"/>
              <a:t>] </a:t>
            </a:r>
            <a:r>
              <a:rPr lang="en-MY" sz="2200" dirty="0" err="1"/>
              <a:t>adat</a:t>
            </a:r>
            <a:r>
              <a:rPr lang="en-MY" sz="2200" dirty="0"/>
              <a:t> </a:t>
            </a:r>
            <a:r>
              <a:rPr lang="en-MY" sz="2200" dirty="0" err="1"/>
              <a:t>yg</a:t>
            </a:r>
            <a:r>
              <a:rPr lang="en-MY" sz="2200" dirty="0"/>
              <a:t> </a:t>
            </a:r>
            <a:r>
              <a:rPr lang="en-MY" sz="2200" dirty="0" err="1"/>
              <a:t>menjadi</a:t>
            </a:r>
            <a:r>
              <a:rPr lang="en-MY" sz="2200" dirty="0"/>
              <a:t> </a:t>
            </a:r>
            <a:r>
              <a:rPr lang="en-MY" sz="2200" dirty="0" err="1"/>
              <a:t>kebiasaan</a:t>
            </a:r>
            <a:r>
              <a:rPr lang="en-MY" sz="2200" dirty="0"/>
              <a:t> </a:t>
            </a:r>
            <a:r>
              <a:rPr lang="en-MY" sz="2200" dirty="0" err="1"/>
              <a:t>kpd</a:t>
            </a:r>
            <a:r>
              <a:rPr lang="en-MY" sz="2200" dirty="0"/>
              <a:t> </a:t>
            </a:r>
            <a:r>
              <a:rPr lang="en-MY" sz="2200" dirty="0" err="1"/>
              <a:t>sesuatu</a:t>
            </a:r>
            <a:r>
              <a:rPr lang="en-MY" sz="2200" dirty="0"/>
              <a:t> </a:t>
            </a:r>
            <a:r>
              <a:rPr lang="en-MY" sz="2200" dirty="0" err="1"/>
              <a:t>kaum</a:t>
            </a:r>
            <a:r>
              <a:rPr lang="en-MY" sz="2200" dirty="0"/>
              <a:t> (</a:t>
            </a:r>
            <a:r>
              <a:rPr lang="en-MY" sz="2200" dirty="0" err="1"/>
              <a:t>daerah</a:t>
            </a:r>
            <a:r>
              <a:rPr lang="en-MY" sz="2200" dirty="0"/>
              <a:t> </a:t>
            </a:r>
            <a:r>
              <a:rPr lang="en-MY" sz="2200" dirty="0" err="1"/>
              <a:t>dll</a:t>
            </a:r>
            <a:r>
              <a:rPr lang="en-MY" sz="2200" dirty="0"/>
              <a:t>). </a:t>
            </a:r>
            <a:r>
              <a:rPr lang="en-MY" sz="2200" b="1" dirty="0"/>
              <a:t>(</a:t>
            </a:r>
            <a:r>
              <a:rPr lang="en-MY" sz="2200" b="1" dirty="0" err="1"/>
              <a:t>Kamus</a:t>
            </a:r>
            <a:r>
              <a:rPr lang="en-MY" sz="2200" b="1" dirty="0"/>
              <a:t> </a:t>
            </a:r>
            <a:r>
              <a:rPr lang="en-MY" sz="2200" b="1" dirty="0" err="1"/>
              <a:t>Pelajar</a:t>
            </a:r>
            <a:r>
              <a:rPr lang="en-MY" sz="2200" b="1" dirty="0"/>
              <a:t> </a:t>
            </a:r>
            <a:r>
              <a:rPr lang="en-MY" sz="2200" b="1" dirty="0" err="1"/>
              <a:t>Edisi</a:t>
            </a:r>
            <a:r>
              <a:rPr lang="en-MY" sz="2200" b="1" dirty="0"/>
              <a:t> </a:t>
            </a:r>
            <a:r>
              <a:rPr lang="en-MY" sz="2200" b="1" dirty="0" err="1"/>
              <a:t>Kedua</a:t>
            </a:r>
            <a:r>
              <a:rPr lang="en-MY" sz="2200" b="1" dirty="0"/>
              <a:t>)</a:t>
            </a:r>
          </a:p>
          <a:p>
            <a:r>
              <a:rPr lang="en-MY" sz="2200" dirty="0" err="1"/>
              <a:t>Contoh</a:t>
            </a:r>
            <a:r>
              <a:rPr lang="en-MY" sz="2200" dirty="0"/>
              <a:t>: </a:t>
            </a:r>
            <a:r>
              <a:rPr lang="en-MY" sz="2200" dirty="0" err="1"/>
              <a:t>adat</a:t>
            </a:r>
            <a:r>
              <a:rPr lang="en-MY" sz="2200" dirty="0"/>
              <a:t> </a:t>
            </a:r>
            <a:r>
              <a:rPr lang="en-MY" sz="2200" dirty="0" err="1"/>
              <a:t>resam</a:t>
            </a:r>
            <a:r>
              <a:rPr lang="en-MY" sz="2200" dirty="0"/>
              <a:t> </a:t>
            </a:r>
            <a:r>
              <a:rPr lang="en-MY" sz="2200" dirty="0" err="1"/>
              <a:t>berkaitan</a:t>
            </a:r>
            <a:r>
              <a:rPr lang="en-MY" sz="2200" dirty="0"/>
              <a:t> </a:t>
            </a:r>
            <a:r>
              <a:rPr lang="en-MY" sz="2200" dirty="0" err="1"/>
              <a:t>perkahwinan</a:t>
            </a:r>
            <a:r>
              <a:rPr lang="en-MY" sz="2200" dirty="0"/>
              <a:t> – </a:t>
            </a:r>
            <a:r>
              <a:rPr lang="en-MY" sz="2200" dirty="0" err="1"/>
              <a:t>merisik</a:t>
            </a:r>
            <a:r>
              <a:rPr lang="en-MY" sz="2200" dirty="0"/>
              <a:t>, </a:t>
            </a:r>
            <a:r>
              <a:rPr lang="en-MY" sz="2200" dirty="0" err="1"/>
              <a:t>bertunang</a:t>
            </a:r>
            <a:r>
              <a:rPr lang="en-MY" sz="2200" dirty="0"/>
              <a:t>, majlis </a:t>
            </a:r>
            <a:r>
              <a:rPr lang="en-MY" sz="2200" dirty="0" err="1"/>
              <a:t>perkahwinan</a:t>
            </a:r>
            <a:r>
              <a:rPr lang="en-MY" sz="2200" dirty="0"/>
              <a:t> </a:t>
            </a:r>
            <a:r>
              <a:rPr lang="en-MY" sz="2200" dirty="0" err="1"/>
              <a:t>dll</a:t>
            </a:r>
            <a:r>
              <a:rPr lang="en-MY" sz="2200" dirty="0"/>
              <a:t>.</a:t>
            </a:r>
          </a:p>
        </p:txBody>
      </p:sp>
      <p:sp>
        <p:nvSpPr>
          <p:cNvPr id="6" name="TextBox 5">
            <a:extLst>
              <a:ext uri="{FF2B5EF4-FFF2-40B4-BE49-F238E27FC236}">
                <a16:creationId xmlns:a16="http://schemas.microsoft.com/office/drawing/2014/main" xmlns="" id="{DA77A4F6-CAE7-A34E-B9D6-3AC777E94853}"/>
              </a:ext>
            </a:extLst>
          </p:cNvPr>
          <p:cNvSpPr txBox="1"/>
          <p:nvPr/>
        </p:nvSpPr>
        <p:spPr>
          <a:xfrm>
            <a:off x="608121" y="6177300"/>
            <a:ext cx="5370807" cy="276999"/>
          </a:xfrm>
          <a:prstGeom prst="rect">
            <a:avLst/>
          </a:prstGeom>
          <a:noFill/>
        </p:spPr>
        <p:txBody>
          <a:bodyPr wrap="square" rtlCol="0">
            <a:spAutoFit/>
          </a:bodyPr>
          <a:lstStyle/>
          <a:p>
            <a:r>
              <a:rPr lang="ms-MY" sz="1200" b="1" dirty="0"/>
              <a:t>Sumber: </a:t>
            </a:r>
            <a:r>
              <a:rPr lang="ms-MY" sz="1200" dirty="0"/>
              <a:t>carian perkataan </a:t>
            </a:r>
            <a:r>
              <a:rPr lang="ms-MY" sz="1200" b="1" dirty="0"/>
              <a:t>adat istiadat </a:t>
            </a:r>
            <a:r>
              <a:rPr lang="ms-MY" sz="1200" dirty="0"/>
              <a:t>di </a:t>
            </a:r>
            <a:r>
              <a:rPr lang="ms-MY" sz="1200" dirty="0" err="1"/>
              <a:t>http</a:t>
            </a:r>
            <a:r>
              <a:rPr lang="ms-MY" sz="1200" dirty="0"/>
              <a:t>://</a:t>
            </a:r>
            <a:r>
              <a:rPr lang="ms-MY" sz="1200" dirty="0" err="1"/>
              <a:t>prpm.dbp.gov.my</a:t>
            </a:r>
            <a:r>
              <a:rPr lang="ms-MY" sz="1200" b="1" dirty="0"/>
              <a:t> </a:t>
            </a:r>
            <a:r>
              <a:rPr lang="ms-MY" sz="1200" dirty="0"/>
              <a:t> </a:t>
            </a:r>
          </a:p>
        </p:txBody>
      </p:sp>
      <p:sp>
        <p:nvSpPr>
          <p:cNvPr id="5" name="TextBox 4">
            <a:extLst>
              <a:ext uri="{FF2B5EF4-FFF2-40B4-BE49-F238E27FC236}">
                <a16:creationId xmlns:a16="http://schemas.microsoft.com/office/drawing/2014/main" xmlns="" id="{B1BAA1C0-DEB7-3A44-937F-AAB47F827DC6}"/>
              </a:ext>
            </a:extLst>
          </p:cNvPr>
          <p:cNvSpPr txBox="1"/>
          <p:nvPr/>
        </p:nvSpPr>
        <p:spPr>
          <a:xfrm rot="21306449">
            <a:off x="9494093" y="208980"/>
            <a:ext cx="2345908" cy="707886"/>
          </a:xfrm>
          <a:prstGeom prst="rect">
            <a:avLst/>
          </a:prstGeom>
          <a:noFill/>
        </p:spPr>
        <p:txBody>
          <a:bodyPr wrap="square" rtlCol="0">
            <a:spAutoFit/>
          </a:bodyPr>
          <a:lstStyle/>
          <a:p>
            <a:r>
              <a:rPr lang="ms-MY" sz="1000" dirty="0"/>
              <a:t>Sumber: </a:t>
            </a:r>
            <a:r>
              <a:rPr lang="en-MY" sz="1000" dirty="0">
                <a:hlinkClick r:id="rId3"/>
              </a:rPr>
              <a:t>http://malaysiakuterbilang.blogspot.com/2015/11/adat-istiadat-perkahwinan-masyarakat.html</a:t>
            </a:r>
            <a:endParaRPr lang="ms-MY" sz="1000" dirty="0"/>
          </a:p>
        </p:txBody>
      </p:sp>
      <p:pic>
        <p:nvPicPr>
          <p:cNvPr id="10" name="Picture 9" descr="A person sitting on a bed&#10;&#10;Description automatically generated">
            <a:extLst>
              <a:ext uri="{FF2B5EF4-FFF2-40B4-BE49-F238E27FC236}">
                <a16:creationId xmlns:a16="http://schemas.microsoft.com/office/drawing/2014/main" xmlns="" id="{1B2AC8F4-E555-3F46-977D-122B364BDE28}"/>
              </a:ext>
            </a:extLst>
          </p:cNvPr>
          <p:cNvPicPr>
            <a:picLocks noChangeAspect="1"/>
          </p:cNvPicPr>
          <p:nvPr/>
        </p:nvPicPr>
        <p:blipFill>
          <a:blip r:embed="rId4"/>
          <a:stretch>
            <a:fillRect/>
          </a:stretch>
        </p:blipFill>
        <p:spPr>
          <a:xfrm>
            <a:off x="6096000" y="353962"/>
            <a:ext cx="3372179" cy="222563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11" descr="A group of people wearing costumes&#10;&#10;Description automatically generated">
            <a:extLst>
              <a:ext uri="{FF2B5EF4-FFF2-40B4-BE49-F238E27FC236}">
                <a16:creationId xmlns:a16="http://schemas.microsoft.com/office/drawing/2014/main" xmlns="" id="{D6B9CFFB-A1C0-EB40-9A1F-C74BE750D000}"/>
              </a:ext>
            </a:extLst>
          </p:cNvPr>
          <p:cNvPicPr>
            <a:picLocks noChangeAspect="1"/>
          </p:cNvPicPr>
          <p:nvPr/>
        </p:nvPicPr>
        <p:blipFill>
          <a:blip r:embed="rId5"/>
          <a:stretch>
            <a:fillRect/>
          </a:stretch>
        </p:blipFill>
        <p:spPr>
          <a:xfrm rot="627776">
            <a:off x="6287825" y="3414225"/>
            <a:ext cx="3436774" cy="229217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Rectangle 12">
            <a:extLst>
              <a:ext uri="{FF2B5EF4-FFF2-40B4-BE49-F238E27FC236}">
                <a16:creationId xmlns:a16="http://schemas.microsoft.com/office/drawing/2014/main" xmlns="" id="{A9D517DA-5938-CB46-8093-5BC5FFFA5A1E}"/>
              </a:ext>
            </a:extLst>
          </p:cNvPr>
          <p:cNvSpPr/>
          <p:nvPr/>
        </p:nvSpPr>
        <p:spPr>
          <a:xfrm rot="218484">
            <a:off x="6019916" y="5799351"/>
            <a:ext cx="3676259" cy="400110"/>
          </a:xfrm>
          <a:prstGeom prst="rect">
            <a:avLst/>
          </a:prstGeom>
        </p:spPr>
        <p:txBody>
          <a:bodyPr wrap="square">
            <a:spAutoFit/>
          </a:bodyPr>
          <a:lstStyle/>
          <a:p>
            <a:r>
              <a:rPr lang="en-MY" sz="1000" dirty="0">
                <a:hlinkClick r:id="rId6"/>
              </a:rPr>
              <a:t>https://www.penang-traveltips.com/bm/malaysia/pulau-pinang/upacara-tradisional-perkahwinan-orang-cina.htm</a:t>
            </a:r>
            <a:endParaRPr lang="ms-MY" sz="1000" dirty="0"/>
          </a:p>
        </p:txBody>
      </p:sp>
      <p:pic>
        <p:nvPicPr>
          <p:cNvPr id="15" name="Picture 14" descr="A group of people sitting at a fruit stand&#10;&#10;Description automatically generated">
            <a:extLst>
              <a:ext uri="{FF2B5EF4-FFF2-40B4-BE49-F238E27FC236}">
                <a16:creationId xmlns:a16="http://schemas.microsoft.com/office/drawing/2014/main" xmlns="" id="{92AF7DE5-95A9-6A43-822E-045B990BC4E8}"/>
              </a:ext>
            </a:extLst>
          </p:cNvPr>
          <p:cNvPicPr>
            <a:picLocks noChangeAspect="1"/>
          </p:cNvPicPr>
          <p:nvPr/>
        </p:nvPicPr>
        <p:blipFill>
          <a:blip r:embed="rId7"/>
          <a:stretch>
            <a:fillRect/>
          </a:stretch>
        </p:blipFill>
        <p:spPr>
          <a:xfrm rot="473052">
            <a:off x="8625990" y="1746066"/>
            <a:ext cx="2885666" cy="19225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 name="Rectangle 15">
            <a:extLst>
              <a:ext uri="{FF2B5EF4-FFF2-40B4-BE49-F238E27FC236}">
                <a16:creationId xmlns:a16="http://schemas.microsoft.com/office/drawing/2014/main" xmlns="" id="{BEB202F7-3449-E740-BD22-D993CFF1D5C4}"/>
              </a:ext>
            </a:extLst>
          </p:cNvPr>
          <p:cNvSpPr/>
          <p:nvPr/>
        </p:nvSpPr>
        <p:spPr>
          <a:xfrm rot="241082">
            <a:off x="9904156" y="3852428"/>
            <a:ext cx="2163097" cy="707886"/>
          </a:xfrm>
          <a:prstGeom prst="rect">
            <a:avLst/>
          </a:prstGeom>
        </p:spPr>
        <p:txBody>
          <a:bodyPr wrap="square">
            <a:spAutoFit/>
          </a:bodyPr>
          <a:lstStyle/>
          <a:p>
            <a:r>
              <a:rPr lang="en-MY" sz="1000" dirty="0">
                <a:hlinkClick r:id="rId8"/>
              </a:rPr>
              <a:t>https://adatresamperkahwinanagamahindu.blogspot.com/2019/04/adat-resam-perkahwinan-agama-hindu.html</a:t>
            </a:r>
            <a:endParaRPr lang="ms-MY" sz="1000" dirty="0"/>
          </a:p>
        </p:txBody>
      </p:sp>
      <p:pic>
        <p:nvPicPr>
          <p:cNvPr id="18" name="Picture 17" descr="A sign on the side of a mountain&#10;&#10;Description automatically generated">
            <a:extLst>
              <a:ext uri="{FF2B5EF4-FFF2-40B4-BE49-F238E27FC236}">
                <a16:creationId xmlns:a16="http://schemas.microsoft.com/office/drawing/2014/main" xmlns="" id="{CD14655B-A1B0-2D4D-ABFD-852DB1C051EF}"/>
              </a:ext>
            </a:extLst>
          </p:cNvPr>
          <p:cNvPicPr>
            <a:picLocks noChangeAspect="1"/>
          </p:cNvPicPr>
          <p:nvPr/>
        </p:nvPicPr>
        <p:blipFill>
          <a:blip r:embed="rId9"/>
          <a:stretch>
            <a:fillRect/>
          </a:stretch>
        </p:blipFill>
        <p:spPr>
          <a:xfrm>
            <a:off x="2474371" y="3429000"/>
            <a:ext cx="1447291" cy="2201950"/>
          </a:xfrm>
          <a:prstGeom prst="rect">
            <a:avLst/>
          </a:prstGeom>
        </p:spPr>
      </p:pic>
      <p:pic>
        <p:nvPicPr>
          <p:cNvPr id="21" name="Picture 20" descr="A close up of a sign&#10;&#10;Description automatically generated">
            <a:extLst>
              <a:ext uri="{FF2B5EF4-FFF2-40B4-BE49-F238E27FC236}">
                <a16:creationId xmlns:a16="http://schemas.microsoft.com/office/drawing/2014/main" xmlns="" id="{DAA69D1D-F31F-2146-B6B3-C072C9BDF026}"/>
              </a:ext>
            </a:extLst>
          </p:cNvPr>
          <p:cNvPicPr>
            <a:picLocks noChangeAspect="1"/>
          </p:cNvPicPr>
          <p:nvPr/>
        </p:nvPicPr>
        <p:blipFill>
          <a:blip r:embed="rId10"/>
          <a:stretch>
            <a:fillRect/>
          </a:stretch>
        </p:blipFill>
        <p:spPr>
          <a:xfrm>
            <a:off x="4086330" y="3429000"/>
            <a:ext cx="1479710" cy="2201950"/>
          </a:xfrm>
          <a:prstGeom prst="rect">
            <a:avLst/>
          </a:prstGeom>
        </p:spPr>
      </p:pic>
      <p:pic>
        <p:nvPicPr>
          <p:cNvPr id="23" name="Picture 22" descr="A close up of a sign&#10;&#10;Description automatically generated">
            <a:extLst>
              <a:ext uri="{FF2B5EF4-FFF2-40B4-BE49-F238E27FC236}">
                <a16:creationId xmlns:a16="http://schemas.microsoft.com/office/drawing/2014/main" xmlns="" id="{08419D91-DC5A-CA47-ADF0-91674E8AE4F5}"/>
              </a:ext>
            </a:extLst>
          </p:cNvPr>
          <p:cNvPicPr>
            <a:picLocks noChangeAspect="1"/>
          </p:cNvPicPr>
          <p:nvPr/>
        </p:nvPicPr>
        <p:blipFill>
          <a:blip r:embed="rId11"/>
          <a:stretch>
            <a:fillRect/>
          </a:stretch>
        </p:blipFill>
        <p:spPr>
          <a:xfrm>
            <a:off x="748648" y="3428999"/>
            <a:ext cx="1523362" cy="2201951"/>
          </a:xfrm>
          <a:prstGeom prst="rect">
            <a:avLst/>
          </a:prstGeom>
        </p:spPr>
      </p:pic>
    </p:spTree>
    <p:extLst>
      <p:ext uri="{BB962C8B-B14F-4D97-AF65-F5344CB8AC3E}">
        <p14:creationId xmlns:p14="http://schemas.microsoft.com/office/powerpoint/2010/main" val="648227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67AD81-ED65-0443-9CC4-55FAB5AF232A}"/>
              </a:ext>
            </a:extLst>
          </p:cNvPr>
          <p:cNvSpPr>
            <a:spLocks noGrp="1"/>
          </p:cNvSpPr>
          <p:nvPr>
            <p:ph type="title"/>
          </p:nvPr>
        </p:nvSpPr>
        <p:spPr>
          <a:xfrm>
            <a:off x="530087" y="626458"/>
            <a:ext cx="10906539" cy="905891"/>
          </a:xfrm>
          <a:solidFill>
            <a:srgbClr val="C00000"/>
          </a:solidFill>
        </p:spPr>
        <p:txBody>
          <a:bodyPr>
            <a:noAutofit/>
          </a:bodyPr>
          <a:lstStyle/>
          <a:p>
            <a:r>
              <a:rPr lang="ms-MY" sz="3200" b="1" dirty="0">
                <a:solidFill>
                  <a:schemeClr val="bg1"/>
                </a:solidFill>
                <a:latin typeface="Gill Sans MT" panose="020B0502020104020203" pitchFamily="34" charset="77"/>
              </a:rPr>
              <a:t> Adab: Aktiviti 1 </a:t>
            </a:r>
          </a:p>
        </p:txBody>
      </p:sp>
      <p:sp>
        <p:nvSpPr>
          <p:cNvPr id="4" name="Content Placeholder 2">
            <a:extLst>
              <a:ext uri="{FF2B5EF4-FFF2-40B4-BE49-F238E27FC236}">
                <a16:creationId xmlns:a16="http://schemas.microsoft.com/office/drawing/2014/main" xmlns="" id="{B09A99B2-253B-9045-899C-8F0F51C0457D}"/>
              </a:ext>
            </a:extLst>
          </p:cNvPr>
          <p:cNvSpPr txBox="1">
            <a:spLocks/>
          </p:cNvSpPr>
          <p:nvPr/>
        </p:nvSpPr>
        <p:spPr>
          <a:xfrm>
            <a:off x="530086" y="1908312"/>
            <a:ext cx="11184641" cy="458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t>Berdasarkan</a:t>
            </a:r>
            <a:r>
              <a:rPr lang="en-US" sz="2400" dirty="0"/>
              <a:t> </a:t>
            </a:r>
            <a:r>
              <a:rPr lang="en-US" sz="2400" dirty="0" err="1"/>
              <a:t>pemerhatian</a:t>
            </a:r>
            <a:r>
              <a:rPr lang="en-US" sz="2400" dirty="0"/>
              <a:t> dan </a:t>
            </a:r>
            <a:r>
              <a:rPr lang="en-US" sz="2400" dirty="0" err="1"/>
              <a:t>pergaulan</a:t>
            </a:r>
            <a:r>
              <a:rPr lang="en-US" sz="2400" dirty="0"/>
              <a:t> </a:t>
            </a:r>
            <a:r>
              <a:rPr lang="en-US" sz="2400" dirty="0" err="1"/>
              <a:t>anda</a:t>
            </a:r>
            <a:r>
              <a:rPr lang="en-US" sz="2400" dirty="0"/>
              <a:t> </a:t>
            </a:r>
            <a:r>
              <a:rPr lang="en-US" sz="2400" dirty="0" err="1"/>
              <a:t>dalam</a:t>
            </a:r>
            <a:r>
              <a:rPr lang="en-US" sz="2400" dirty="0"/>
              <a:t> dunia </a:t>
            </a:r>
            <a:r>
              <a:rPr lang="en-US" sz="2400" dirty="0" err="1"/>
              <a:t>nyata</a:t>
            </a:r>
            <a:r>
              <a:rPr lang="en-US" sz="2400" dirty="0"/>
              <a:t> </a:t>
            </a:r>
            <a:r>
              <a:rPr lang="en-US" sz="2400" dirty="0" err="1"/>
              <a:t>atau</a:t>
            </a:r>
            <a:r>
              <a:rPr lang="en-US" sz="2400" dirty="0"/>
              <a:t> </a:t>
            </a:r>
            <a:r>
              <a:rPr lang="en-US" sz="2400" dirty="0" err="1"/>
              <a:t>alam</a:t>
            </a:r>
            <a:r>
              <a:rPr lang="en-US" sz="2400" dirty="0"/>
              <a:t> </a:t>
            </a:r>
            <a:r>
              <a:rPr lang="en-US" sz="2400" dirty="0" err="1"/>
              <a:t>siber</a:t>
            </a:r>
            <a:r>
              <a:rPr lang="en-US" sz="2400" dirty="0"/>
              <a:t>: </a:t>
            </a:r>
          </a:p>
          <a:p>
            <a:pPr marL="914400" lvl="1" indent="-457200">
              <a:buFont typeface="+mj-lt"/>
              <a:buAutoNum type="arabicPeriod"/>
            </a:pPr>
            <a:r>
              <a:rPr lang="en-US" dirty="0" err="1"/>
              <a:t>Bincangkan</a:t>
            </a:r>
            <a:r>
              <a:rPr lang="en-US" dirty="0"/>
              <a:t> </a:t>
            </a:r>
            <a:r>
              <a:rPr lang="en-US" dirty="0" err="1"/>
              <a:t>insiden</a:t>
            </a:r>
            <a:r>
              <a:rPr lang="en-US" dirty="0"/>
              <a:t> yang </a:t>
            </a:r>
            <a:r>
              <a:rPr lang="en-US" dirty="0" err="1"/>
              <a:t>boleh</a:t>
            </a:r>
            <a:r>
              <a:rPr lang="en-US" dirty="0"/>
              <a:t> </a:t>
            </a:r>
            <a:r>
              <a:rPr lang="en-US" dirty="0" err="1"/>
              <a:t>dianggap</a:t>
            </a:r>
            <a:r>
              <a:rPr lang="en-US" dirty="0"/>
              <a:t> sebagai </a:t>
            </a:r>
            <a:r>
              <a:rPr lang="en-US" b="1" dirty="0" err="1"/>
              <a:t>kurang</a:t>
            </a:r>
            <a:r>
              <a:rPr lang="en-US" b="1" dirty="0"/>
              <a:t> </a:t>
            </a:r>
            <a:r>
              <a:rPr lang="en-US" b="1" dirty="0" err="1"/>
              <a:t>adab</a:t>
            </a:r>
            <a:r>
              <a:rPr lang="en-US" dirty="0"/>
              <a:t>. </a:t>
            </a:r>
          </a:p>
          <a:p>
            <a:pPr marL="914400" lvl="1" indent="-457200">
              <a:buFont typeface="+mj-lt"/>
              <a:buAutoNum type="arabicPeriod"/>
            </a:pPr>
            <a:r>
              <a:rPr lang="en-US" dirty="0" err="1"/>
              <a:t>Berikan</a:t>
            </a:r>
            <a:r>
              <a:rPr lang="en-US" dirty="0"/>
              <a:t> </a:t>
            </a:r>
            <a:r>
              <a:rPr lang="en-US" dirty="0" err="1"/>
              <a:t>justifikasi</a:t>
            </a:r>
            <a:r>
              <a:rPr lang="en-US" dirty="0"/>
              <a:t> </a:t>
            </a:r>
            <a:r>
              <a:rPr lang="en-US" dirty="0" err="1"/>
              <a:t>mengapa</a:t>
            </a:r>
            <a:r>
              <a:rPr lang="en-US" dirty="0"/>
              <a:t> </a:t>
            </a:r>
            <a:r>
              <a:rPr lang="en-US" dirty="0" err="1"/>
              <a:t>insiden</a:t>
            </a:r>
            <a:r>
              <a:rPr lang="en-US" dirty="0"/>
              <a:t> </a:t>
            </a:r>
            <a:r>
              <a:rPr lang="en-US" b="1" dirty="0" err="1"/>
              <a:t>kurang</a:t>
            </a:r>
            <a:r>
              <a:rPr lang="en-US" b="1" dirty="0"/>
              <a:t> </a:t>
            </a:r>
            <a:r>
              <a:rPr lang="en-US" b="1" dirty="0" err="1"/>
              <a:t>beradab</a:t>
            </a:r>
            <a:r>
              <a:rPr lang="en-US" b="1" dirty="0"/>
              <a:t> </a:t>
            </a:r>
            <a:r>
              <a:rPr lang="en-US" dirty="0" err="1"/>
              <a:t>tersebut</a:t>
            </a:r>
            <a:r>
              <a:rPr lang="en-US" dirty="0"/>
              <a:t> </a:t>
            </a:r>
            <a:r>
              <a:rPr lang="en-US" dirty="0" err="1"/>
              <a:t>tidak</a:t>
            </a:r>
            <a:r>
              <a:rPr lang="en-US" dirty="0"/>
              <a:t> </a:t>
            </a:r>
            <a:r>
              <a:rPr lang="en-US" dirty="0" err="1"/>
              <a:t>sepatutnya</a:t>
            </a:r>
            <a:r>
              <a:rPr lang="en-US" dirty="0"/>
              <a:t> </a:t>
            </a:r>
            <a:r>
              <a:rPr lang="en-US" dirty="0" err="1"/>
              <a:t>berlaku</a:t>
            </a:r>
            <a:r>
              <a:rPr lang="en-US" dirty="0"/>
              <a:t>.</a:t>
            </a:r>
            <a:endParaRPr lang="ms-MY" dirty="0"/>
          </a:p>
        </p:txBody>
      </p:sp>
    </p:spTree>
    <p:extLst>
      <p:ext uri="{BB962C8B-B14F-4D97-AF65-F5344CB8AC3E}">
        <p14:creationId xmlns:p14="http://schemas.microsoft.com/office/powerpoint/2010/main" val="3415726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layer, racket, ball, female&#10;&#10;Description automatically generated">
            <a:extLst>
              <a:ext uri="{FF2B5EF4-FFF2-40B4-BE49-F238E27FC236}">
                <a16:creationId xmlns:a16="http://schemas.microsoft.com/office/drawing/2014/main" xmlns="" id="{095BECD0-6581-F943-9055-01ADF90919D5}"/>
              </a:ext>
            </a:extLst>
          </p:cNvPr>
          <p:cNvPicPr>
            <a:picLocks noChangeAspect="1"/>
          </p:cNvPicPr>
          <p:nvPr/>
        </p:nvPicPr>
        <p:blipFill>
          <a:blip r:embed="rId3"/>
          <a:stretch>
            <a:fillRect/>
          </a:stretch>
        </p:blipFill>
        <p:spPr>
          <a:xfrm rot="778127">
            <a:off x="7017048" y="476186"/>
            <a:ext cx="4532171" cy="25380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le 1">
            <a:extLst>
              <a:ext uri="{FF2B5EF4-FFF2-40B4-BE49-F238E27FC236}">
                <a16:creationId xmlns:a16="http://schemas.microsoft.com/office/drawing/2014/main" xmlns="" id="{877FCC83-D2D7-D249-8DCB-A1BA613D4079}"/>
              </a:ext>
            </a:extLst>
          </p:cNvPr>
          <p:cNvSpPr>
            <a:spLocks noGrp="1"/>
          </p:cNvSpPr>
          <p:nvPr>
            <p:ph type="title"/>
          </p:nvPr>
        </p:nvSpPr>
        <p:spPr>
          <a:xfrm>
            <a:off x="415792" y="365125"/>
            <a:ext cx="4818817" cy="860171"/>
          </a:xfrm>
          <a:solidFill>
            <a:srgbClr val="002060"/>
          </a:solidFill>
        </p:spPr>
        <p:txBody>
          <a:bodyPr>
            <a:noAutofit/>
          </a:bodyPr>
          <a:lstStyle/>
          <a:p>
            <a:r>
              <a:rPr lang="ms-MY" sz="3200" b="1" dirty="0">
                <a:solidFill>
                  <a:schemeClr val="bg1"/>
                </a:solidFill>
                <a:latin typeface="Gill Sans MT" panose="020B0502020104020203" pitchFamily="34" charset="77"/>
              </a:rPr>
              <a:t>Etika</a:t>
            </a:r>
          </a:p>
        </p:txBody>
      </p:sp>
      <p:sp>
        <p:nvSpPr>
          <p:cNvPr id="10" name="Content Placeholder 2">
            <a:extLst>
              <a:ext uri="{FF2B5EF4-FFF2-40B4-BE49-F238E27FC236}">
                <a16:creationId xmlns:a16="http://schemas.microsoft.com/office/drawing/2014/main" xmlns="" id="{591ABCF6-52E6-4E4F-8B1A-DC8376CFBB2E}"/>
              </a:ext>
            </a:extLst>
          </p:cNvPr>
          <p:cNvSpPr txBox="1">
            <a:spLocks/>
          </p:cNvSpPr>
          <p:nvPr/>
        </p:nvSpPr>
        <p:spPr>
          <a:xfrm>
            <a:off x="415792" y="1353312"/>
            <a:ext cx="4628156" cy="5141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200" b="1" dirty="0"/>
              <a:t>[Bahasa] </a:t>
            </a:r>
            <a:r>
              <a:rPr lang="en-MY" sz="2200" dirty="0" err="1"/>
              <a:t>prinsip</a:t>
            </a:r>
            <a:r>
              <a:rPr lang="en-MY" sz="2200" dirty="0"/>
              <a:t> moral </a:t>
            </a:r>
            <a:r>
              <a:rPr lang="en-MY" sz="2200" dirty="0" err="1"/>
              <a:t>atau</a:t>
            </a:r>
            <a:r>
              <a:rPr lang="en-MY" sz="2200" dirty="0"/>
              <a:t> </a:t>
            </a:r>
            <a:r>
              <a:rPr lang="en-MY" sz="2200" dirty="0" err="1"/>
              <a:t>nilai-nilai</a:t>
            </a:r>
            <a:r>
              <a:rPr lang="en-MY" sz="2200" dirty="0"/>
              <a:t> </a:t>
            </a:r>
            <a:r>
              <a:rPr lang="en-MY" sz="2200" dirty="0" err="1"/>
              <a:t>akhlak</a:t>
            </a:r>
            <a:r>
              <a:rPr lang="en-MY" sz="2200" dirty="0"/>
              <a:t> (</a:t>
            </a:r>
            <a:r>
              <a:rPr lang="en-MY" sz="2200" dirty="0" err="1"/>
              <a:t>adat</a:t>
            </a:r>
            <a:r>
              <a:rPr lang="en-MY" sz="2200" dirty="0"/>
              <a:t> </a:t>
            </a:r>
            <a:r>
              <a:rPr lang="en-MY" sz="2200" dirty="0" err="1"/>
              <a:t>sopan</a:t>
            </a:r>
            <a:r>
              <a:rPr lang="en-MY" sz="2200" dirty="0"/>
              <a:t> </a:t>
            </a:r>
            <a:r>
              <a:rPr lang="en-MY" sz="2200" dirty="0" err="1"/>
              <a:t>santun</a:t>
            </a:r>
            <a:r>
              <a:rPr lang="en-MY" sz="2200" dirty="0"/>
              <a:t> </a:t>
            </a:r>
            <a:r>
              <a:rPr lang="en-MY" sz="2200" dirty="0" err="1"/>
              <a:t>dsb</a:t>
            </a:r>
            <a:r>
              <a:rPr lang="en-MY" sz="2200" dirty="0"/>
              <a:t>) </a:t>
            </a:r>
            <a:r>
              <a:rPr lang="en-MY" sz="2200" dirty="0" err="1"/>
              <a:t>yg</a:t>
            </a:r>
            <a:r>
              <a:rPr lang="en-MY" sz="2200" dirty="0"/>
              <a:t> </a:t>
            </a:r>
            <a:r>
              <a:rPr lang="en-MY" sz="2200" dirty="0" err="1"/>
              <a:t>menjadi</a:t>
            </a:r>
            <a:r>
              <a:rPr lang="en-MY" sz="2200" dirty="0"/>
              <a:t> </a:t>
            </a:r>
            <a:r>
              <a:rPr lang="en-MY" sz="2200" dirty="0" err="1"/>
              <a:t>pegangan</a:t>
            </a:r>
            <a:r>
              <a:rPr lang="en-MY" sz="2200" dirty="0"/>
              <a:t> </a:t>
            </a:r>
            <a:r>
              <a:rPr lang="en-MY" sz="2200" dirty="0" err="1"/>
              <a:t>seseorang</a:t>
            </a:r>
            <a:r>
              <a:rPr lang="en-MY" sz="2200" dirty="0"/>
              <a:t> individu </a:t>
            </a:r>
            <a:r>
              <a:rPr lang="en-MY" sz="2200" dirty="0" err="1"/>
              <a:t>atau</a:t>
            </a:r>
            <a:r>
              <a:rPr lang="en-MY" sz="2200" dirty="0"/>
              <a:t> </a:t>
            </a:r>
            <a:r>
              <a:rPr lang="en-MY" sz="2200" dirty="0" err="1"/>
              <a:t>sesuatu</a:t>
            </a:r>
            <a:r>
              <a:rPr lang="en-MY" sz="2200" dirty="0"/>
              <a:t> </a:t>
            </a:r>
            <a:r>
              <a:rPr lang="en-MY" sz="2200" dirty="0" err="1"/>
              <a:t>kumpulan</a:t>
            </a:r>
            <a:r>
              <a:rPr lang="en-MY" sz="2200" dirty="0"/>
              <a:t> </a:t>
            </a:r>
            <a:r>
              <a:rPr lang="en-MY" sz="2200" dirty="0" err="1"/>
              <a:t>manusia</a:t>
            </a:r>
            <a:r>
              <a:rPr lang="en-MY" sz="2200" dirty="0"/>
              <a:t>. ((</a:t>
            </a:r>
            <a:r>
              <a:rPr lang="en-MY" sz="2200" dirty="0" err="1"/>
              <a:t>Kamus</a:t>
            </a:r>
            <a:r>
              <a:rPr lang="en-MY" sz="2200" dirty="0"/>
              <a:t> </a:t>
            </a:r>
            <a:r>
              <a:rPr lang="en-MY" sz="2200" dirty="0" err="1"/>
              <a:t>Pelajar</a:t>
            </a:r>
            <a:r>
              <a:rPr lang="en-MY" sz="2200" dirty="0"/>
              <a:t> </a:t>
            </a:r>
            <a:r>
              <a:rPr lang="en-MY" sz="2200" dirty="0" err="1"/>
              <a:t>Edisi</a:t>
            </a:r>
            <a:r>
              <a:rPr lang="en-MY" sz="2200" dirty="0"/>
              <a:t> </a:t>
            </a:r>
            <a:r>
              <a:rPr lang="en-MY" sz="2200" dirty="0" err="1"/>
              <a:t>Kedua</a:t>
            </a:r>
            <a:r>
              <a:rPr lang="en-MY" sz="2200" dirty="0"/>
              <a:t>).</a:t>
            </a:r>
          </a:p>
          <a:p>
            <a:r>
              <a:rPr lang="en-MY" sz="2200" b="1" dirty="0"/>
              <a:t>[</a:t>
            </a:r>
            <a:r>
              <a:rPr lang="en-MY" sz="2200" b="1" dirty="0" err="1"/>
              <a:t>Sosiologi</a:t>
            </a:r>
            <a:r>
              <a:rPr lang="en-MY" sz="2200" b="1" dirty="0"/>
              <a:t>] </a:t>
            </a:r>
            <a:r>
              <a:rPr lang="en-MY" sz="2200" dirty="0" err="1"/>
              <a:t>satu</a:t>
            </a:r>
            <a:r>
              <a:rPr lang="en-MY" sz="2200" dirty="0"/>
              <a:t> standard </a:t>
            </a:r>
            <a:r>
              <a:rPr lang="en-MY" sz="2200" dirty="0" err="1"/>
              <a:t>menyeluruh</a:t>
            </a:r>
            <a:r>
              <a:rPr lang="en-MY" sz="2200" dirty="0"/>
              <a:t> mengenai </a:t>
            </a:r>
            <a:r>
              <a:rPr lang="en-MY" sz="2200" dirty="0" err="1"/>
              <a:t>benar</a:t>
            </a:r>
            <a:r>
              <a:rPr lang="en-MY" sz="2200" dirty="0"/>
              <a:t> </a:t>
            </a:r>
            <a:r>
              <a:rPr lang="en-MY" sz="2200" dirty="0" err="1"/>
              <a:t>atau</a:t>
            </a:r>
            <a:r>
              <a:rPr lang="en-MY" sz="2200" dirty="0"/>
              <a:t> salah yang </a:t>
            </a:r>
            <a:r>
              <a:rPr lang="en-MY" sz="2200" dirty="0" err="1"/>
              <a:t>menjelaskan</a:t>
            </a:r>
            <a:r>
              <a:rPr lang="en-MY" sz="2200" dirty="0"/>
              <a:t> </a:t>
            </a:r>
            <a:r>
              <a:rPr lang="en-MY" sz="2200" dirty="0" err="1"/>
              <a:t>apa</a:t>
            </a:r>
            <a:r>
              <a:rPr lang="en-MY" sz="2200" dirty="0"/>
              <a:t> yang </a:t>
            </a:r>
            <a:r>
              <a:rPr lang="en-MY" sz="2200" dirty="0" err="1"/>
              <a:t>sebenarnya</a:t>
            </a:r>
            <a:r>
              <a:rPr lang="en-MY" sz="2200" dirty="0"/>
              <a:t> </a:t>
            </a:r>
            <a:r>
              <a:rPr lang="en-MY" sz="2200" dirty="0" err="1"/>
              <a:t>perlu</a:t>
            </a:r>
            <a:r>
              <a:rPr lang="en-MY" sz="2200" dirty="0"/>
              <a:t> </a:t>
            </a:r>
            <a:r>
              <a:rPr lang="en-MY" sz="2200" dirty="0" err="1"/>
              <a:t>dilakukan</a:t>
            </a:r>
            <a:r>
              <a:rPr lang="en-MY" sz="2200" dirty="0"/>
              <a:t> oleh </a:t>
            </a:r>
            <a:r>
              <a:rPr lang="en-MY" sz="2200" dirty="0" err="1"/>
              <a:t>manusia</a:t>
            </a:r>
            <a:r>
              <a:rPr lang="en-MY" sz="2200" dirty="0"/>
              <a:t> </a:t>
            </a:r>
            <a:r>
              <a:rPr lang="en-MY" sz="2200" dirty="0" err="1"/>
              <a:t>dalam</a:t>
            </a:r>
            <a:r>
              <a:rPr lang="en-MY" sz="2200" dirty="0"/>
              <a:t> </a:t>
            </a:r>
            <a:r>
              <a:rPr lang="en-MY" sz="2200" dirty="0" err="1"/>
              <a:t>konteks</a:t>
            </a:r>
            <a:r>
              <a:rPr lang="en-MY" sz="2200" dirty="0"/>
              <a:t> </a:t>
            </a:r>
            <a:r>
              <a:rPr lang="en-MY" sz="2200" dirty="0" err="1"/>
              <a:t>apa</a:t>
            </a:r>
            <a:r>
              <a:rPr lang="en-MY" sz="2200" dirty="0"/>
              <a:t> yang </a:t>
            </a:r>
            <a:r>
              <a:rPr lang="en-MY" sz="2200" dirty="0" err="1"/>
              <a:t>benar</a:t>
            </a:r>
            <a:r>
              <a:rPr lang="en-MY" sz="2200" dirty="0"/>
              <a:t>, </a:t>
            </a:r>
            <a:r>
              <a:rPr lang="en-MY" sz="2200" dirty="0" err="1"/>
              <a:t>tanggungjawab</a:t>
            </a:r>
            <a:r>
              <a:rPr lang="en-MY" sz="2200" dirty="0"/>
              <a:t>, </a:t>
            </a:r>
            <a:r>
              <a:rPr lang="en-MY" sz="2200" dirty="0" err="1"/>
              <a:t>manfaat</a:t>
            </a:r>
            <a:r>
              <a:rPr lang="en-MY" sz="2200" dirty="0"/>
              <a:t> </a:t>
            </a:r>
            <a:r>
              <a:rPr lang="en-MY" sz="2200" dirty="0" err="1"/>
              <a:t>kepada</a:t>
            </a:r>
            <a:r>
              <a:rPr lang="en-MY" sz="2200" dirty="0"/>
              <a:t> </a:t>
            </a:r>
            <a:r>
              <a:rPr lang="en-MY" sz="2200" dirty="0" err="1"/>
              <a:t>masyarakat</a:t>
            </a:r>
            <a:r>
              <a:rPr lang="en-MY" sz="2200" dirty="0"/>
              <a:t> </a:t>
            </a:r>
            <a:r>
              <a:rPr lang="en-MY" sz="2200" dirty="0" err="1"/>
              <a:t>atau</a:t>
            </a:r>
            <a:r>
              <a:rPr lang="en-MY" sz="2200" dirty="0"/>
              <a:t> </a:t>
            </a:r>
            <a:r>
              <a:rPr lang="en-MY" sz="2200" dirty="0" err="1"/>
              <a:t>sifat</a:t>
            </a:r>
            <a:r>
              <a:rPr lang="en-MY" sz="2200" dirty="0"/>
              <a:t> </a:t>
            </a:r>
            <a:r>
              <a:rPr lang="en-MY" sz="2200" dirty="0" err="1"/>
              <a:t>baik</a:t>
            </a:r>
            <a:r>
              <a:rPr lang="en-MY" sz="2200" dirty="0"/>
              <a:t>. </a:t>
            </a:r>
            <a:endParaRPr lang="ms-MY" sz="2200" dirty="0"/>
          </a:p>
          <a:p>
            <a:endParaRPr lang="en-MY" sz="2200" dirty="0"/>
          </a:p>
        </p:txBody>
      </p:sp>
      <p:pic>
        <p:nvPicPr>
          <p:cNvPr id="4" name="Picture 3" descr="A group of people sitting on a bench&#10;&#10;Description automatically generated">
            <a:extLst>
              <a:ext uri="{FF2B5EF4-FFF2-40B4-BE49-F238E27FC236}">
                <a16:creationId xmlns:a16="http://schemas.microsoft.com/office/drawing/2014/main" xmlns="" id="{E2946801-FCB0-7744-94D6-6AAB57830704}"/>
              </a:ext>
            </a:extLst>
          </p:cNvPr>
          <p:cNvPicPr>
            <a:picLocks noChangeAspect="1"/>
          </p:cNvPicPr>
          <p:nvPr/>
        </p:nvPicPr>
        <p:blipFill>
          <a:blip r:embed="rId4"/>
          <a:stretch>
            <a:fillRect/>
          </a:stretch>
        </p:blipFill>
        <p:spPr>
          <a:xfrm>
            <a:off x="4899140" y="2136988"/>
            <a:ext cx="3400515" cy="35741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a:extLst>
              <a:ext uri="{FF2B5EF4-FFF2-40B4-BE49-F238E27FC236}">
                <a16:creationId xmlns:a16="http://schemas.microsoft.com/office/drawing/2014/main" xmlns="" id="{2A032D2D-CBD2-EF49-B41D-5E755036BCCD}"/>
              </a:ext>
            </a:extLst>
          </p:cNvPr>
          <p:cNvSpPr/>
          <p:nvPr/>
        </p:nvSpPr>
        <p:spPr>
          <a:xfrm rot="21250618">
            <a:off x="4934762" y="5839414"/>
            <a:ext cx="4426584" cy="400110"/>
          </a:xfrm>
          <a:prstGeom prst="rect">
            <a:avLst/>
          </a:prstGeom>
        </p:spPr>
        <p:txBody>
          <a:bodyPr wrap="square">
            <a:spAutoFit/>
          </a:bodyPr>
          <a:lstStyle/>
          <a:p>
            <a:r>
              <a:rPr lang="en-MY" sz="1000" dirty="0">
                <a:hlinkClick r:id="rId5"/>
              </a:rPr>
              <a:t>https://www.worldofbuzz.com/this-kind-nurse-helped-an-accident-victim-in-johor-despite-just-ending-her-night-shift/</a:t>
            </a:r>
            <a:endParaRPr lang="ms-MY" sz="1000" dirty="0"/>
          </a:p>
        </p:txBody>
      </p:sp>
      <p:sp>
        <p:nvSpPr>
          <p:cNvPr id="8" name="Rectangle 7">
            <a:extLst>
              <a:ext uri="{FF2B5EF4-FFF2-40B4-BE49-F238E27FC236}">
                <a16:creationId xmlns:a16="http://schemas.microsoft.com/office/drawing/2014/main" xmlns="" id="{9F42EBFF-9F6B-D44A-9AC1-4FD905745498}"/>
              </a:ext>
            </a:extLst>
          </p:cNvPr>
          <p:cNvSpPr/>
          <p:nvPr/>
        </p:nvSpPr>
        <p:spPr>
          <a:xfrm rot="473999">
            <a:off x="8303445" y="3221807"/>
            <a:ext cx="2767104" cy="246221"/>
          </a:xfrm>
          <a:prstGeom prst="rect">
            <a:avLst/>
          </a:prstGeom>
        </p:spPr>
        <p:txBody>
          <a:bodyPr wrap="none">
            <a:spAutoFit/>
          </a:bodyPr>
          <a:lstStyle/>
          <a:p>
            <a:r>
              <a:rPr lang="en-MY" sz="1000" dirty="0">
                <a:hlinkClick r:id="rId6"/>
              </a:rPr>
              <a:t>https://prezi.com/p/v8t0mlpuxln0/nursing-ethic/</a:t>
            </a:r>
            <a:endParaRPr lang="ms-MY" sz="1000" dirty="0"/>
          </a:p>
        </p:txBody>
      </p:sp>
    </p:spTree>
    <p:extLst>
      <p:ext uri="{BB962C8B-B14F-4D97-AF65-F5344CB8AC3E}">
        <p14:creationId xmlns:p14="http://schemas.microsoft.com/office/powerpoint/2010/main" val="56531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xmlns="" id="{591ABCF6-52E6-4E4F-8B1A-DC8376CFBB2E}"/>
              </a:ext>
            </a:extLst>
          </p:cNvPr>
          <p:cNvSpPr txBox="1">
            <a:spLocks/>
          </p:cNvSpPr>
          <p:nvPr/>
        </p:nvSpPr>
        <p:spPr>
          <a:xfrm>
            <a:off x="415792" y="1353312"/>
            <a:ext cx="4628156" cy="5141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200" b="1" dirty="0" err="1">
                <a:latin typeface="Gill Sans MT" panose="020B0502020104020203" pitchFamily="34" charset="77"/>
              </a:rPr>
              <a:t>Etos</a:t>
            </a:r>
            <a:r>
              <a:rPr lang="en-MY" sz="2200" b="1" dirty="0">
                <a:latin typeface="Gill Sans MT" panose="020B0502020104020203" pitchFamily="34" charset="77"/>
              </a:rPr>
              <a:t>: [Bahasa] </a:t>
            </a:r>
            <a:r>
              <a:rPr lang="en-MY" sz="2200" dirty="0" err="1">
                <a:latin typeface="Gill Sans MT" panose="020B0502020104020203" pitchFamily="34" charset="77"/>
              </a:rPr>
              <a:t>sifat</a:t>
            </a:r>
            <a:r>
              <a:rPr lang="en-MY" sz="2200" dirty="0">
                <a:latin typeface="Gill Sans MT" panose="020B0502020104020203" pitchFamily="34" charset="77"/>
              </a:rPr>
              <a:t> </a:t>
            </a:r>
            <a:r>
              <a:rPr lang="en-MY" sz="2200" dirty="0" err="1">
                <a:latin typeface="Gill Sans MT" panose="020B0502020104020203" pitchFamily="34" charset="77"/>
              </a:rPr>
              <a:t>ciri</a:t>
            </a:r>
            <a:r>
              <a:rPr lang="en-MY" sz="2200" dirty="0">
                <a:latin typeface="Gill Sans MT" panose="020B0502020104020203" pitchFamily="34" charset="77"/>
              </a:rPr>
              <a:t> </a:t>
            </a:r>
            <a:r>
              <a:rPr lang="en-MY" sz="2200" dirty="0" err="1">
                <a:latin typeface="Gill Sans MT" panose="020B0502020104020203" pitchFamily="34" charset="77"/>
              </a:rPr>
              <a:t>sesuatu</a:t>
            </a:r>
            <a:r>
              <a:rPr lang="en-MY" sz="2200" dirty="0">
                <a:latin typeface="Gill Sans MT" panose="020B0502020104020203" pitchFamily="34" charset="77"/>
              </a:rPr>
              <a:t> </a:t>
            </a:r>
            <a:r>
              <a:rPr lang="en-MY" sz="2200" dirty="0" err="1">
                <a:latin typeface="Gill Sans MT" panose="020B0502020104020203" pitchFamily="34" charset="77"/>
              </a:rPr>
              <a:t>bangsa</a:t>
            </a:r>
            <a:r>
              <a:rPr lang="en-MY" sz="2200" dirty="0">
                <a:latin typeface="Gill Sans MT" panose="020B0502020104020203" pitchFamily="34" charset="77"/>
              </a:rPr>
              <a:t>, </a:t>
            </a:r>
            <a:r>
              <a:rPr lang="en-MY" sz="2200" dirty="0" err="1">
                <a:latin typeface="Gill Sans MT" panose="020B0502020104020203" pitchFamily="34" charset="77"/>
              </a:rPr>
              <a:t>budaya</a:t>
            </a:r>
            <a:r>
              <a:rPr lang="en-MY" sz="2200" dirty="0">
                <a:latin typeface="Gill Sans MT" panose="020B0502020104020203" pitchFamily="34" charset="77"/>
              </a:rPr>
              <a:t>, era, </a:t>
            </a:r>
            <a:r>
              <a:rPr lang="en-MY" sz="2200" dirty="0" err="1">
                <a:latin typeface="Gill Sans MT" panose="020B0502020104020203" pitchFamily="34" charset="77"/>
              </a:rPr>
              <a:t>dll</a:t>
            </a:r>
            <a:r>
              <a:rPr lang="en-MY" sz="2200" dirty="0">
                <a:latin typeface="Gill Sans MT" panose="020B0502020104020203" pitchFamily="34" charset="77"/>
              </a:rPr>
              <a:t>: </a:t>
            </a:r>
            <a:r>
              <a:rPr lang="en-MY" sz="2200" dirty="0" err="1">
                <a:latin typeface="Gill Sans MT" panose="020B0502020104020203" pitchFamily="34" charset="77"/>
              </a:rPr>
              <a:t>pelukis</a:t>
            </a:r>
            <a:r>
              <a:rPr lang="en-MY" sz="2200" dirty="0">
                <a:latin typeface="Gill Sans MT" panose="020B0502020104020203" pitchFamily="34" charset="77"/>
              </a:rPr>
              <a:t> Malaysia </a:t>
            </a:r>
            <a:r>
              <a:rPr lang="en-MY" sz="2200" dirty="0" err="1">
                <a:latin typeface="Gill Sans MT" panose="020B0502020104020203" pitchFamily="34" charset="77"/>
              </a:rPr>
              <a:t>boleh</a:t>
            </a:r>
            <a:r>
              <a:rPr lang="en-MY" sz="2200" dirty="0">
                <a:latin typeface="Gill Sans MT" panose="020B0502020104020203" pitchFamily="34" charset="77"/>
              </a:rPr>
              <a:t> </a:t>
            </a:r>
            <a:r>
              <a:rPr lang="en-MY" sz="2200" dirty="0" err="1">
                <a:latin typeface="Gill Sans MT" panose="020B0502020104020203" pitchFamily="34" charset="77"/>
              </a:rPr>
              <a:t>menghasilkan</a:t>
            </a:r>
            <a:r>
              <a:rPr lang="en-MY" sz="2200" dirty="0">
                <a:latin typeface="Gill Sans MT" panose="020B0502020104020203" pitchFamily="34" charset="77"/>
              </a:rPr>
              <a:t> </a:t>
            </a:r>
            <a:r>
              <a:rPr lang="en-MY" sz="2200" dirty="0" err="1">
                <a:latin typeface="Gill Sans MT" panose="020B0502020104020203" pitchFamily="34" charset="77"/>
              </a:rPr>
              <a:t>karya</a:t>
            </a:r>
            <a:r>
              <a:rPr lang="en-MY" sz="2200" dirty="0">
                <a:latin typeface="Gill Sans MT" panose="020B0502020104020203" pitchFamily="34" charset="77"/>
              </a:rPr>
              <a:t> </a:t>
            </a:r>
            <a:r>
              <a:rPr lang="en-MY" sz="2200" dirty="0" err="1">
                <a:latin typeface="Gill Sans MT" panose="020B0502020104020203" pitchFamily="34" charset="77"/>
              </a:rPr>
              <a:t>yg</a:t>
            </a:r>
            <a:r>
              <a:rPr lang="en-MY" sz="2200" dirty="0">
                <a:latin typeface="Gill Sans MT" panose="020B0502020104020203" pitchFamily="34" charset="77"/>
              </a:rPr>
              <a:t> </a:t>
            </a:r>
            <a:r>
              <a:rPr lang="en-MY" sz="2200" dirty="0" err="1">
                <a:latin typeface="Gill Sans MT" panose="020B0502020104020203" pitchFamily="34" charset="77"/>
              </a:rPr>
              <a:t>benar-benar</a:t>
            </a:r>
            <a:r>
              <a:rPr lang="en-MY" sz="2200" dirty="0">
                <a:latin typeface="Gill Sans MT" panose="020B0502020104020203" pitchFamily="34" charset="77"/>
              </a:rPr>
              <a:t> </a:t>
            </a:r>
            <a:r>
              <a:rPr lang="en-MY" sz="2200" dirty="0" err="1">
                <a:latin typeface="Gill Sans MT" panose="020B0502020104020203" pitchFamily="34" charset="77"/>
              </a:rPr>
              <a:t>mencerminkan</a:t>
            </a:r>
            <a:r>
              <a:rPr lang="en-MY" sz="2200" dirty="0">
                <a:latin typeface="Gill Sans MT" panose="020B0502020104020203" pitchFamily="34" charset="77"/>
              </a:rPr>
              <a:t> </a:t>
            </a:r>
            <a:r>
              <a:rPr lang="en-MY" sz="2200" dirty="0" err="1">
                <a:latin typeface="Gill Sans MT" panose="020B0502020104020203" pitchFamily="34" charset="77"/>
              </a:rPr>
              <a:t>aspirasi</a:t>
            </a:r>
            <a:r>
              <a:rPr lang="en-MY" sz="2200" dirty="0">
                <a:latin typeface="Gill Sans MT" panose="020B0502020104020203" pitchFamily="34" charset="77"/>
              </a:rPr>
              <a:t>, </a:t>
            </a:r>
            <a:r>
              <a:rPr lang="en-MY" sz="2200" dirty="0" err="1">
                <a:latin typeface="Gill Sans MT" panose="020B0502020104020203" pitchFamily="34" charset="77"/>
              </a:rPr>
              <a:t>falsafah</a:t>
            </a:r>
            <a:r>
              <a:rPr lang="en-MY" sz="2200" dirty="0">
                <a:latin typeface="Gill Sans MT" panose="020B0502020104020203" pitchFamily="34" charset="77"/>
              </a:rPr>
              <a:t> dan ~ </a:t>
            </a:r>
            <a:r>
              <a:rPr lang="en-MY" sz="2200" dirty="0" err="1">
                <a:latin typeface="Gill Sans MT" panose="020B0502020104020203" pitchFamily="34" charset="77"/>
              </a:rPr>
              <a:t>masyarakat</a:t>
            </a:r>
            <a:r>
              <a:rPr lang="en-MY" sz="2200" dirty="0">
                <a:latin typeface="Gill Sans MT" panose="020B0502020104020203" pitchFamily="34" charset="77"/>
              </a:rPr>
              <a:t> dan negara </a:t>
            </a:r>
            <a:r>
              <a:rPr lang="en-MY" sz="2200" dirty="0" err="1">
                <a:latin typeface="Gill Sans MT" panose="020B0502020104020203" pitchFamily="34" charset="77"/>
              </a:rPr>
              <a:t>kita</a:t>
            </a:r>
            <a:r>
              <a:rPr lang="en-MY" sz="2200" dirty="0">
                <a:latin typeface="Gill Sans MT" panose="020B0502020104020203" pitchFamily="34" charset="77"/>
              </a:rPr>
              <a:t>. </a:t>
            </a:r>
            <a:r>
              <a:rPr lang="en-MY" sz="2200" b="1" dirty="0">
                <a:latin typeface="Gill Sans MT" panose="020B0502020104020203" pitchFamily="34" charset="77"/>
              </a:rPr>
              <a:t>(</a:t>
            </a:r>
            <a:r>
              <a:rPr lang="en-MY" sz="2200" b="1" dirty="0" err="1">
                <a:latin typeface="Gill Sans MT" panose="020B0502020104020203" pitchFamily="34" charset="77"/>
              </a:rPr>
              <a:t>Kamus</a:t>
            </a:r>
            <a:r>
              <a:rPr lang="en-MY" sz="2200" b="1" dirty="0">
                <a:latin typeface="Gill Sans MT" panose="020B0502020104020203" pitchFamily="34" charset="77"/>
              </a:rPr>
              <a:t> Dewan </a:t>
            </a:r>
            <a:r>
              <a:rPr lang="en-MY" sz="2200" b="1" dirty="0" err="1">
                <a:latin typeface="Gill Sans MT" panose="020B0502020104020203" pitchFamily="34" charset="77"/>
              </a:rPr>
              <a:t>Edisi</a:t>
            </a:r>
            <a:r>
              <a:rPr lang="en-MY" sz="2200" b="1" dirty="0">
                <a:latin typeface="Gill Sans MT" panose="020B0502020104020203" pitchFamily="34" charset="77"/>
              </a:rPr>
              <a:t> </a:t>
            </a:r>
            <a:r>
              <a:rPr lang="en-MY" sz="2200" b="1" dirty="0" err="1">
                <a:latin typeface="Gill Sans MT" panose="020B0502020104020203" pitchFamily="34" charset="77"/>
              </a:rPr>
              <a:t>Keempat</a:t>
            </a:r>
            <a:r>
              <a:rPr lang="en-MY" sz="2200" b="1" dirty="0">
                <a:latin typeface="Gill Sans MT" panose="020B0502020104020203" pitchFamily="34" charset="77"/>
              </a:rPr>
              <a:t>).</a:t>
            </a:r>
          </a:p>
          <a:p>
            <a:r>
              <a:rPr lang="ms-MY" sz="2200" b="1" dirty="0">
                <a:latin typeface="Gill Sans MT" panose="020B0502020104020203" pitchFamily="34" charset="77"/>
                <a:ea typeface="Calibri" panose="020F0502020204030204" pitchFamily="34" charset="0"/>
                <a:cs typeface="Times New Roman" panose="02020603050405020304" pitchFamily="18" charset="0"/>
              </a:rPr>
              <a:t>Etos: [Sosiologi] </a:t>
            </a:r>
            <a:r>
              <a:rPr lang="ms-MY" sz="2200" dirty="0">
                <a:latin typeface="Gill Sans MT" panose="020B0502020104020203" pitchFamily="34" charset="77"/>
                <a:ea typeface="Calibri" panose="020F0502020204030204" pitchFamily="34" charset="0"/>
                <a:cs typeface="Times New Roman" panose="02020603050405020304" pitchFamily="18" charset="0"/>
              </a:rPr>
              <a:t>Usaha membangunkan bangsa berdasarkan latar individu, keluarga dan komuniti berbagai serta berbeza sejarah, etnik, bahasa, agama, budaya dan latar geografi melebihi kesepakatan ciri asas negara atau bangsa</a:t>
            </a:r>
            <a:endParaRPr lang="en-MY" sz="2200" i="1" dirty="0">
              <a:latin typeface="Gill Sans MT" panose="020B0502020104020203" pitchFamily="34" charset="77"/>
            </a:endParaRPr>
          </a:p>
          <a:p>
            <a:endParaRPr lang="en-MY" sz="2200" b="1" dirty="0">
              <a:latin typeface="Gill Sans MT" panose="020B0502020104020203" pitchFamily="34" charset="77"/>
            </a:endParaRPr>
          </a:p>
          <a:p>
            <a:endParaRPr lang="ms-MY" sz="2400" dirty="0">
              <a:latin typeface="Gill Sans MT" panose="020B0502020104020203" pitchFamily="34" charset="77"/>
            </a:endParaRPr>
          </a:p>
          <a:p>
            <a:endParaRPr lang="en-MY" sz="2200" dirty="0"/>
          </a:p>
        </p:txBody>
      </p:sp>
      <p:sp>
        <p:nvSpPr>
          <p:cNvPr id="6" name="Title 1">
            <a:extLst>
              <a:ext uri="{FF2B5EF4-FFF2-40B4-BE49-F238E27FC236}">
                <a16:creationId xmlns:a16="http://schemas.microsoft.com/office/drawing/2014/main" xmlns="" id="{168F91D0-1A67-5648-BDC2-0E05F0B9B9D3}"/>
              </a:ext>
            </a:extLst>
          </p:cNvPr>
          <p:cNvSpPr>
            <a:spLocks noGrp="1"/>
          </p:cNvSpPr>
          <p:nvPr>
            <p:ph type="title"/>
          </p:nvPr>
        </p:nvSpPr>
        <p:spPr>
          <a:xfrm>
            <a:off x="493986" y="365125"/>
            <a:ext cx="4740623" cy="860171"/>
          </a:xfrm>
          <a:solidFill>
            <a:srgbClr val="002060"/>
          </a:solidFill>
        </p:spPr>
        <p:txBody>
          <a:bodyPr>
            <a:noAutofit/>
          </a:bodyPr>
          <a:lstStyle/>
          <a:p>
            <a:r>
              <a:rPr lang="ms-MY" sz="3200" b="1" dirty="0">
                <a:solidFill>
                  <a:schemeClr val="bg1"/>
                </a:solidFill>
                <a:latin typeface="Gill Sans MT" panose="020B0502020104020203" pitchFamily="34" charset="77"/>
              </a:rPr>
              <a:t>Etos</a:t>
            </a:r>
          </a:p>
        </p:txBody>
      </p:sp>
      <p:pic>
        <p:nvPicPr>
          <p:cNvPr id="7" name="Picture 6" descr="A screenshot of a social media post&#10;&#10;Description automatically generated">
            <a:extLst>
              <a:ext uri="{FF2B5EF4-FFF2-40B4-BE49-F238E27FC236}">
                <a16:creationId xmlns:a16="http://schemas.microsoft.com/office/drawing/2014/main" xmlns="" id="{798F5EB7-E2E9-4740-8BA5-B30D6F020DE1}"/>
              </a:ext>
            </a:extLst>
          </p:cNvPr>
          <p:cNvPicPr>
            <a:picLocks noChangeAspect="1"/>
          </p:cNvPicPr>
          <p:nvPr/>
        </p:nvPicPr>
        <p:blipFill>
          <a:blip r:embed="rId3"/>
          <a:stretch>
            <a:fillRect/>
          </a:stretch>
        </p:blipFill>
        <p:spPr>
          <a:xfrm>
            <a:off x="6416456" y="525338"/>
            <a:ext cx="4628156" cy="55728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602497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7FCC83-D2D7-D249-8DCB-A1BA613D4079}"/>
              </a:ext>
            </a:extLst>
          </p:cNvPr>
          <p:cNvSpPr>
            <a:spLocks noGrp="1"/>
          </p:cNvSpPr>
          <p:nvPr>
            <p:ph type="title"/>
          </p:nvPr>
        </p:nvSpPr>
        <p:spPr>
          <a:xfrm>
            <a:off x="838200" y="365125"/>
            <a:ext cx="10515600" cy="860171"/>
          </a:xfrm>
        </p:spPr>
        <p:txBody>
          <a:bodyPr>
            <a:noAutofit/>
          </a:bodyPr>
          <a:lstStyle/>
          <a:p>
            <a:r>
              <a:rPr lang="ms-MY" sz="3200" b="1" dirty="0">
                <a:latin typeface="Gill Sans MT" panose="020B0502020104020203" pitchFamily="34" charset="77"/>
              </a:rPr>
              <a:t>Etiket</a:t>
            </a:r>
          </a:p>
        </p:txBody>
      </p:sp>
      <p:sp>
        <p:nvSpPr>
          <p:cNvPr id="10" name="Content Placeholder 2">
            <a:extLst>
              <a:ext uri="{FF2B5EF4-FFF2-40B4-BE49-F238E27FC236}">
                <a16:creationId xmlns:a16="http://schemas.microsoft.com/office/drawing/2014/main" xmlns="" id="{591ABCF6-52E6-4E4F-8B1A-DC8376CFBB2E}"/>
              </a:ext>
            </a:extLst>
          </p:cNvPr>
          <p:cNvSpPr txBox="1">
            <a:spLocks/>
          </p:cNvSpPr>
          <p:nvPr/>
        </p:nvSpPr>
        <p:spPr>
          <a:xfrm>
            <a:off x="415792" y="1353312"/>
            <a:ext cx="4628156" cy="5141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200" b="1" dirty="0" err="1">
                <a:latin typeface="Gill Sans MT" panose="020B0502020104020203" pitchFamily="34" charset="77"/>
              </a:rPr>
              <a:t>Etiket</a:t>
            </a:r>
            <a:r>
              <a:rPr lang="en-MY" sz="2200" b="1" dirty="0">
                <a:latin typeface="Gill Sans MT" panose="020B0502020104020203" pitchFamily="34" charset="77"/>
              </a:rPr>
              <a:t>: </a:t>
            </a:r>
            <a:r>
              <a:rPr lang="en-MY" dirty="0" err="1">
                <a:latin typeface="Gill Sans MT" panose="020B0502020104020203" pitchFamily="34" charset="77"/>
              </a:rPr>
              <a:t>adat</a:t>
            </a:r>
            <a:r>
              <a:rPr lang="en-MY" dirty="0">
                <a:latin typeface="Gill Sans MT" panose="020B0502020104020203" pitchFamily="34" charset="77"/>
              </a:rPr>
              <a:t> dan </a:t>
            </a:r>
            <a:r>
              <a:rPr lang="en-MY" dirty="0" err="1">
                <a:latin typeface="Gill Sans MT" panose="020B0502020104020203" pitchFamily="34" charset="77"/>
              </a:rPr>
              <a:t>peraturan</a:t>
            </a:r>
            <a:r>
              <a:rPr lang="en-MY" dirty="0">
                <a:latin typeface="Gill Sans MT" panose="020B0502020104020203" pitchFamily="34" charset="77"/>
              </a:rPr>
              <a:t> </a:t>
            </a:r>
            <a:r>
              <a:rPr lang="en-MY" dirty="0" err="1">
                <a:latin typeface="Gill Sans MT" panose="020B0502020104020203" pitchFamily="34" charset="77"/>
              </a:rPr>
              <a:t>bkn</a:t>
            </a:r>
            <a:r>
              <a:rPr lang="en-MY" dirty="0">
                <a:latin typeface="Gill Sans MT" panose="020B0502020104020203" pitchFamily="34" charset="77"/>
              </a:rPr>
              <a:t> </a:t>
            </a:r>
            <a:r>
              <a:rPr lang="en-MY" dirty="0" err="1">
                <a:latin typeface="Gill Sans MT" panose="020B0502020104020203" pitchFamily="34" charset="77"/>
              </a:rPr>
              <a:t>kesopanan</a:t>
            </a:r>
            <a:r>
              <a:rPr lang="en-MY" dirty="0">
                <a:latin typeface="Gill Sans MT" panose="020B0502020104020203" pitchFamily="34" charset="77"/>
              </a:rPr>
              <a:t> (</a:t>
            </a:r>
            <a:r>
              <a:rPr lang="en-MY" dirty="0" err="1">
                <a:latin typeface="Gill Sans MT" panose="020B0502020104020203" pitchFamily="34" charset="77"/>
              </a:rPr>
              <a:t>terutamanya</a:t>
            </a:r>
            <a:r>
              <a:rPr lang="en-MY" dirty="0">
                <a:latin typeface="Gill Sans MT" panose="020B0502020104020203" pitchFamily="34" charset="77"/>
              </a:rPr>
              <a:t> </a:t>
            </a:r>
            <a:r>
              <a:rPr lang="en-MY" dirty="0" err="1">
                <a:latin typeface="Gill Sans MT" panose="020B0502020104020203" pitchFamily="34" charset="77"/>
              </a:rPr>
              <a:t>dlm</a:t>
            </a:r>
            <a:r>
              <a:rPr lang="en-MY" dirty="0">
                <a:latin typeface="Gill Sans MT" panose="020B0502020104020203" pitchFamily="34" charset="77"/>
              </a:rPr>
              <a:t> </a:t>
            </a:r>
            <a:r>
              <a:rPr lang="en-MY" dirty="0" err="1">
                <a:latin typeface="Gill Sans MT" panose="020B0502020104020203" pitchFamily="34" charset="77"/>
              </a:rPr>
              <a:t>kehidupan</a:t>
            </a:r>
            <a:r>
              <a:rPr lang="en-MY" dirty="0">
                <a:latin typeface="Gill Sans MT" panose="020B0502020104020203" pitchFamily="34" charset="77"/>
              </a:rPr>
              <a:t> </a:t>
            </a:r>
            <a:r>
              <a:rPr lang="en-MY" dirty="0" err="1">
                <a:latin typeface="Gill Sans MT" panose="020B0502020104020203" pitchFamily="34" charset="77"/>
              </a:rPr>
              <a:t>sosial</a:t>
            </a:r>
            <a:r>
              <a:rPr lang="en-MY" dirty="0">
                <a:latin typeface="Gill Sans MT" panose="020B0502020104020203" pitchFamily="34" charset="77"/>
              </a:rPr>
              <a:t> </a:t>
            </a:r>
            <a:r>
              <a:rPr lang="en-MY" dirty="0" err="1">
                <a:latin typeface="Gill Sans MT" panose="020B0502020104020203" pitchFamily="34" charset="77"/>
              </a:rPr>
              <a:t>atau</a:t>
            </a:r>
            <a:r>
              <a:rPr lang="en-MY" dirty="0">
                <a:latin typeface="Gill Sans MT" panose="020B0502020104020203" pitchFamily="34" charset="77"/>
              </a:rPr>
              <a:t> </a:t>
            </a:r>
            <a:r>
              <a:rPr lang="en-MY" dirty="0" err="1">
                <a:latin typeface="Gill Sans MT" panose="020B0502020104020203" pitchFamily="34" charset="77"/>
              </a:rPr>
              <a:t>dlm</a:t>
            </a:r>
            <a:r>
              <a:rPr lang="en-MY" dirty="0">
                <a:latin typeface="Gill Sans MT" panose="020B0502020104020203" pitchFamily="34" charset="77"/>
              </a:rPr>
              <a:t> </a:t>
            </a:r>
            <a:r>
              <a:rPr lang="en-MY" dirty="0" err="1">
                <a:latin typeface="Gill Sans MT" panose="020B0502020104020203" pitchFamily="34" charset="77"/>
              </a:rPr>
              <a:t>profesion</a:t>
            </a:r>
            <a:r>
              <a:rPr lang="en-MY" dirty="0">
                <a:latin typeface="Gill Sans MT" panose="020B0502020104020203" pitchFamily="34" charset="77"/>
              </a:rPr>
              <a:t> </a:t>
            </a:r>
            <a:r>
              <a:rPr lang="en-MY" dirty="0" err="1">
                <a:latin typeface="Gill Sans MT" panose="020B0502020104020203" pitchFamily="34" charset="77"/>
              </a:rPr>
              <a:t>tertentu</a:t>
            </a:r>
            <a:r>
              <a:rPr lang="en-MY" dirty="0">
                <a:latin typeface="Gill Sans MT" panose="020B0502020104020203" pitchFamily="34" charset="77"/>
              </a:rPr>
              <a:t>): </a:t>
            </a:r>
            <a:r>
              <a:rPr lang="en-MY" dirty="0" err="1">
                <a:latin typeface="Gill Sans MT" panose="020B0502020104020203" pitchFamily="34" charset="77"/>
              </a:rPr>
              <a:t>wanita</a:t>
            </a:r>
            <a:r>
              <a:rPr lang="en-MY" dirty="0">
                <a:latin typeface="Gill Sans MT" panose="020B0502020104020203" pitchFamily="34" charset="77"/>
              </a:rPr>
              <a:t> </a:t>
            </a:r>
            <a:r>
              <a:rPr lang="en-MY" dirty="0" err="1">
                <a:latin typeface="Gill Sans MT" panose="020B0502020104020203" pitchFamily="34" charset="77"/>
              </a:rPr>
              <a:t>bangsa</a:t>
            </a:r>
            <a:r>
              <a:rPr lang="en-MY" dirty="0">
                <a:latin typeface="Gill Sans MT" panose="020B0502020104020203" pitchFamily="34" charset="77"/>
              </a:rPr>
              <a:t> </a:t>
            </a:r>
            <a:r>
              <a:rPr lang="en-MY" dirty="0" err="1">
                <a:latin typeface="Gill Sans MT" panose="020B0502020104020203" pitchFamily="34" charset="77"/>
              </a:rPr>
              <a:t>kita</a:t>
            </a:r>
            <a:r>
              <a:rPr lang="en-MY" dirty="0">
                <a:latin typeface="Gill Sans MT" panose="020B0502020104020203" pitchFamily="34" charset="77"/>
              </a:rPr>
              <a:t> </a:t>
            </a:r>
            <a:r>
              <a:rPr lang="en-MY" dirty="0" err="1">
                <a:latin typeface="Gill Sans MT" panose="020B0502020104020203" pitchFamily="34" charset="77"/>
              </a:rPr>
              <a:t>belum</a:t>
            </a:r>
            <a:r>
              <a:rPr lang="en-MY" dirty="0">
                <a:latin typeface="Gill Sans MT" panose="020B0502020104020203" pitchFamily="34" charset="77"/>
              </a:rPr>
              <a:t> </a:t>
            </a:r>
            <a:r>
              <a:rPr lang="en-MY" dirty="0" err="1">
                <a:latin typeface="Gill Sans MT" panose="020B0502020104020203" pitchFamily="34" charset="77"/>
              </a:rPr>
              <a:t>mahir</a:t>
            </a:r>
            <a:r>
              <a:rPr lang="en-MY" dirty="0">
                <a:latin typeface="Gill Sans MT" panose="020B0502020104020203" pitchFamily="34" charset="77"/>
              </a:rPr>
              <a:t> </a:t>
            </a:r>
            <a:r>
              <a:rPr lang="en-MY" dirty="0" err="1">
                <a:latin typeface="Gill Sans MT" panose="020B0502020104020203" pitchFamily="34" charset="77"/>
              </a:rPr>
              <a:t>tentang</a:t>
            </a:r>
            <a:r>
              <a:rPr lang="en-MY" dirty="0">
                <a:latin typeface="Gill Sans MT" panose="020B0502020104020203" pitchFamily="34" charset="77"/>
              </a:rPr>
              <a:t> ~ </a:t>
            </a:r>
            <a:r>
              <a:rPr lang="en-MY" dirty="0" err="1">
                <a:latin typeface="Gill Sans MT" panose="020B0502020104020203" pitchFamily="34" charset="77"/>
              </a:rPr>
              <a:t>yg</a:t>
            </a:r>
            <a:r>
              <a:rPr lang="en-MY" dirty="0">
                <a:latin typeface="Gill Sans MT" panose="020B0502020104020203" pitchFamily="34" charset="77"/>
              </a:rPr>
              <a:t> </a:t>
            </a:r>
            <a:r>
              <a:rPr lang="en-MY" dirty="0" err="1">
                <a:latin typeface="Gill Sans MT" panose="020B0502020104020203" pitchFamily="34" charset="77"/>
              </a:rPr>
              <a:t>lazim</a:t>
            </a:r>
            <a:r>
              <a:rPr lang="en-MY" dirty="0">
                <a:latin typeface="Gill Sans MT" panose="020B0502020104020203" pitchFamily="34" charset="77"/>
              </a:rPr>
              <a:t> di </a:t>
            </a:r>
            <a:r>
              <a:rPr lang="en-MY" dirty="0" err="1">
                <a:latin typeface="Gill Sans MT" panose="020B0502020104020203" pitchFamily="34" charset="77"/>
              </a:rPr>
              <a:t>rumah-rumah</a:t>
            </a:r>
            <a:r>
              <a:rPr lang="en-MY" dirty="0">
                <a:latin typeface="Gill Sans MT" panose="020B0502020104020203" pitchFamily="34" charset="77"/>
              </a:rPr>
              <a:t> orang </a:t>
            </a:r>
            <a:r>
              <a:rPr lang="en-MY" dirty="0" err="1">
                <a:latin typeface="Gill Sans MT" panose="020B0502020104020203" pitchFamily="34" charset="77"/>
              </a:rPr>
              <a:t>besar</a:t>
            </a:r>
            <a:r>
              <a:rPr lang="en-MY" dirty="0">
                <a:latin typeface="Gill Sans MT" panose="020B0502020104020203" pitchFamily="34" charset="77"/>
              </a:rPr>
              <a:t>. </a:t>
            </a:r>
            <a:r>
              <a:rPr lang="en-MY" b="1" dirty="0">
                <a:latin typeface="Gill Sans MT" panose="020B0502020104020203" pitchFamily="34" charset="77"/>
              </a:rPr>
              <a:t>(</a:t>
            </a:r>
            <a:r>
              <a:rPr lang="en-MY" b="1" dirty="0" err="1">
                <a:latin typeface="Gill Sans MT" panose="020B0502020104020203" pitchFamily="34" charset="77"/>
              </a:rPr>
              <a:t>Kamus</a:t>
            </a:r>
            <a:r>
              <a:rPr lang="en-MY" b="1" dirty="0">
                <a:latin typeface="Gill Sans MT" panose="020B0502020104020203" pitchFamily="34" charset="77"/>
              </a:rPr>
              <a:t> Dewan </a:t>
            </a:r>
            <a:r>
              <a:rPr lang="en-MY" b="1" dirty="0" err="1">
                <a:latin typeface="Gill Sans MT" panose="020B0502020104020203" pitchFamily="34" charset="77"/>
              </a:rPr>
              <a:t>Edisi</a:t>
            </a:r>
            <a:r>
              <a:rPr lang="en-MY" b="1" dirty="0">
                <a:latin typeface="Gill Sans MT" panose="020B0502020104020203" pitchFamily="34" charset="77"/>
              </a:rPr>
              <a:t> </a:t>
            </a:r>
            <a:r>
              <a:rPr lang="en-MY" b="1" dirty="0" err="1">
                <a:latin typeface="Gill Sans MT" panose="020B0502020104020203" pitchFamily="34" charset="77"/>
              </a:rPr>
              <a:t>Keempat</a:t>
            </a:r>
            <a:r>
              <a:rPr lang="en-MY" b="1" dirty="0">
                <a:latin typeface="Gill Sans MT" panose="020B0502020104020203" pitchFamily="34" charset="77"/>
              </a:rPr>
              <a:t>)</a:t>
            </a:r>
            <a:endParaRPr lang="ms-MY" sz="2200" dirty="0">
              <a:latin typeface="Gill Sans MT" panose="020B0502020104020203" pitchFamily="34" charset="77"/>
            </a:endParaRPr>
          </a:p>
          <a:p>
            <a:endParaRPr lang="en-MY" sz="2200" dirty="0">
              <a:latin typeface="Gill Sans MT" panose="020B0502020104020203" pitchFamily="34" charset="77"/>
            </a:endParaRPr>
          </a:p>
        </p:txBody>
      </p:sp>
      <p:pic>
        <p:nvPicPr>
          <p:cNvPr id="4" name="Picture 3" descr="A picture containing table, food&#10;&#10;Description automatically generated">
            <a:extLst>
              <a:ext uri="{FF2B5EF4-FFF2-40B4-BE49-F238E27FC236}">
                <a16:creationId xmlns:a16="http://schemas.microsoft.com/office/drawing/2014/main" xmlns="" id="{3578EBFB-C90E-ED46-92C4-812DA3BD98C8}"/>
              </a:ext>
            </a:extLst>
          </p:cNvPr>
          <p:cNvPicPr>
            <a:picLocks noChangeAspect="1"/>
          </p:cNvPicPr>
          <p:nvPr/>
        </p:nvPicPr>
        <p:blipFill>
          <a:blip r:embed="rId3"/>
          <a:stretch>
            <a:fillRect/>
          </a:stretch>
        </p:blipFill>
        <p:spPr>
          <a:xfrm>
            <a:off x="5632897" y="795210"/>
            <a:ext cx="4904428" cy="274648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food, fruit&#10;&#10;Description automatically generated">
            <a:extLst>
              <a:ext uri="{FF2B5EF4-FFF2-40B4-BE49-F238E27FC236}">
                <a16:creationId xmlns:a16="http://schemas.microsoft.com/office/drawing/2014/main" xmlns="" id="{AC70370D-B648-4246-8FB0-EC0A4CB695BD}"/>
              </a:ext>
            </a:extLst>
          </p:cNvPr>
          <p:cNvPicPr>
            <a:picLocks noChangeAspect="1"/>
          </p:cNvPicPr>
          <p:nvPr/>
        </p:nvPicPr>
        <p:blipFill rotWithShape="1">
          <a:blip r:embed="rId4"/>
          <a:srcRect r="4478"/>
          <a:stretch/>
        </p:blipFill>
        <p:spPr>
          <a:xfrm rot="153328">
            <a:off x="5234189" y="2493456"/>
            <a:ext cx="2338589" cy="36723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37896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7FCC83-D2D7-D249-8DCB-A1BA613D4079}"/>
              </a:ext>
            </a:extLst>
          </p:cNvPr>
          <p:cNvSpPr>
            <a:spLocks noGrp="1"/>
          </p:cNvSpPr>
          <p:nvPr>
            <p:ph type="title"/>
          </p:nvPr>
        </p:nvSpPr>
        <p:spPr>
          <a:xfrm>
            <a:off x="415792" y="507124"/>
            <a:ext cx="10515600" cy="860171"/>
          </a:xfrm>
        </p:spPr>
        <p:txBody>
          <a:bodyPr>
            <a:noAutofit/>
          </a:bodyPr>
          <a:lstStyle/>
          <a:p>
            <a:r>
              <a:rPr lang="ms-MY" sz="3200" b="1" dirty="0">
                <a:latin typeface="Gill Sans MT" panose="020B0502020104020203" pitchFamily="34" charset="77"/>
              </a:rPr>
              <a:t>2. </a:t>
            </a:r>
            <a:r>
              <a:rPr lang="en-GB" sz="3200" b="1" dirty="0" err="1">
                <a:latin typeface="Gill Sans MT" panose="020B0502020104020203" pitchFamily="34" charset="77"/>
              </a:rPr>
              <a:t>Susur</a:t>
            </a:r>
            <a:r>
              <a:rPr lang="en-GB" sz="3200" b="1" dirty="0">
                <a:latin typeface="Gill Sans MT" panose="020B0502020104020203" pitchFamily="34" charset="77"/>
              </a:rPr>
              <a:t> masa </a:t>
            </a:r>
            <a:r>
              <a:rPr lang="en-GB" sz="3200" b="1" dirty="0" err="1">
                <a:latin typeface="Gill Sans MT" panose="020B0502020104020203" pitchFamily="34" charset="77"/>
              </a:rPr>
              <a:t>Etika</a:t>
            </a:r>
            <a:r>
              <a:rPr lang="en-GB" sz="3200" b="1" dirty="0">
                <a:latin typeface="Gill Sans MT" panose="020B0502020104020203" pitchFamily="34" charset="77"/>
              </a:rPr>
              <a:t> dan </a:t>
            </a:r>
            <a:r>
              <a:rPr lang="en-GB" sz="3200" b="1" dirty="0" err="1">
                <a:latin typeface="Gill Sans MT" panose="020B0502020104020203" pitchFamily="34" charset="77"/>
              </a:rPr>
              <a:t>Peradaban</a:t>
            </a:r>
            <a:r>
              <a:rPr lang="en-GB" sz="3200" b="1" dirty="0">
                <a:latin typeface="Gill Sans MT" panose="020B0502020104020203" pitchFamily="34" charset="77"/>
              </a:rPr>
              <a:t> </a:t>
            </a:r>
            <a:r>
              <a:rPr lang="en-GB" sz="3200" b="1" dirty="0" err="1">
                <a:latin typeface="Gill Sans MT" panose="020B0502020104020203" pitchFamily="34" charset="77"/>
              </a:rPr>
              <a:t>berdasarkan</a:t>
            </a:r>
            <a:r>
              <a:rPr lang="en-GB" sz="3200" b="1" dirty="0">
                <a:latin typeface="Gill Sans MT" panose="020B0502020104020203" pitchFamily="34" charset="77"/>
              </a:rPr>
              <a:t> </a:t>
            </a:r>
            <a:r>
              <a:rPr lang="en-GB" sz="3200" b="1" dirty="0" err="1">
                <a:latin typeface="Gill Sans MT" panose="020B0502020104020203" pitchFamily="34" charset="77"/>
              </a:rPr>
              <a:t>Pra-Kolonial</a:t>
            </a:r>
            <a:r>
              <a:rPr lang="en-GB" sz="3200" b="1" dirty="0">
                <a:latin typeface="Gill Sans MT" panose="020B0502020104020203" pitchFamily="34" charset="77"/>
              </a:rPr>
              <a:t>, </a:t>
            </a:r>
            <a:r>
              <a:rPr lang="en-GB" sz="3200" b="1" dirty="0" err="1">
                <a:latin typeface="Gill Sans MT" panose="020B0502020104020203" pitchFamily="34" charset="77"/>
              </a:rPr>
              <a:t>Kolonial</a:t>
            </a:r>
            <a:r>
              <a:rPr lang="en-GB" sz="3200" b="1" dirty="0">
                <a:latin typeface="Gill Sans MT" panose="020B0502020104020203" pitchFamily="34" charset="77"/>
              </a:rPr>
              <a:t> dan </a:t>
            </a:r>
            <a:r>
              <a:rPr lang="en-GB" sz="3200" b="1" dirty="0" err="1">
                <a:latin typeface="Gill Sans MT" panose="020B0502020104020203" pitchFamily="34" charset="77"/>
              </a:rPr>
              <a:t>Pasca-Kolonial</a:t>
            </a:r>
            <a:endParaRPr lang="ms-MY" sz="3200" b="1" dirty="0">
              <a:latin typeface="Gill Sans MT" panose="020B0502020104020203" pitchFamily="34" charset="77"/>
            </a:endParaRPr>
          </a:p>
        </p:txBody>
      </p:sp>
      <p:pic>
        <p:nvPicPr>
          <p:cNvPr id="7" name="Picture 6" descr="A picture containing text, map&#10;&#10;Description automatically generated">
            <a:extLst>
              <a:ext uri="{FF2B5EF4-FFF2-40B4-BE49-F238E27FC236}">
                <a16:creationId xmlns:a16="http://schemas.microsoft.com/office/drawing/2014/main" xmlns="" id="{CDD67F34-FF74-AA42-B86A-27E4127E377B}"/>
              </a:ext>
            </a:extLst>
          </p:cNvPr>
          <p:cNvPicPr>
            <a:picLocks noChangeAspect="1"/>
          </p:cNvPicPr>
          <p:nvPr/>
        </p:nvPicPr>
        <p:blipFill>
          <a:blip r:embed="rId3"/>
          <a:stretch>
            <a:fillRect/>
          </a:stretch>
        </p:blipFill>
        <p:spPr>
          <a:xfrm>
            <a:off x="4746399" y="1521225"/>
            <a:ext cx="6607401" cy="4122566"/>
          </a:xfrm>
          <a:prstGeom prst="rect">
            <a:avLst/>
          </a:prstGeom>
        </p:spPr>
      </p:pic>
      <p:sp>
        <p:nvSpPr>
          <p:cNvPr id="9" name="TextBox 8">
            <a:extLst>
              <a:ext uri="{FF2B5EF4-FFF2-40B4-BE49-F238E27FC236}">
                <a16:creationId xmlns:a16="http://schemas.microsoft.com/office/drawing/2014/main" xmlns="" id="{C4A79232-F8FC-D748-BCDF-710996264176}"/>
              </a:ext>
            </a:extLst>
          </p:cNvPr>
          <p:cNvSpPr txBox="1"/>
          <p:nvPr/>
        </p:nvSpPr>
        <p:spPr>
          <a:xfrm>
            <a:off x="6423067" y="5643791"/>
            <a:ext cx="3551613" cy="276999"/>
          </a:xfrm>
          <a:prstGeom prst="rect">
            <a:avLst/>
          </a:prstGeom>
          <a:noFill/>
        </p:spPr>
        <p:txBody>
          <a:bodyPr wrap="none" rtlCol="0">
            <a:spAutoFit/>
          </a:bodyPr>
          <a:lstStyle/>
          <a:p>
            <a:r>
              <a:rPr lang="ms-MY" sz="1200" dirty="0"/>
              <a:t>Sumber: </a:t>
            </a:r>
            <a:r>
              <a:rPr lang="en-MY" sz="1200" dirty="0">
                <a:hlinkClick r:id="rId4"/>
              </a:rPr>
              <a:t>https://www.lembagaperadabanmelayu.org/</a:t>
            </a:r>
            <a:endParaRPr lang="ms-MY" sz="1200" dirty="0"/>
          </a:p>
        </p:txBody>
      </p:sp>
      <p:sp>
        <p:nvSpPr>
          <p:cNvPr id="10" name="Content Placeholder 2">
            <a:extLst>
              <a:ext uri="{FF2B5EF4-FFF2-40B4-BE49-F238E27FC236}">
                <a16:creationId xmlns:a16="http://schemas.microsoft.com/office/drawing/2014/main" xmlns="" id="{591ABCF6-52E6-4E4F-8B1A-DC8376CFBB2E}"/>
              </a:ext>
            </a:extLst>
          </p:cNvPr>
          <p:cNvSpPr txBox="1">
            <a:spLocks/>
          </p:cNvSpPr>
          <p:nvPr/>
        </p:nvSpPr>
        <p:spPr>
          <a:xfrm>
            <a:off x="415792" y="1616764"/>
            <a:ext cx="4628156" cy="4878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dirty="0" err="1"/>
              <a:t>Sebelum</a:t>
            </a:r>
            <a:r>
              <a:rPr lang="en-MY" sz="2400" dirty="0"/>
              <a:t> </a:t>
            </a:r>
            <a:r>
              <a:rPr lang="en-MY" sz="2400" dirty="0" err="1"/>
              <a:t>kedatangan</a:t>
            </a:r>
            <a:r>
              <a:rPr lang="en-MY" sz="2400" dirty="0"/>
              <a:t> </a:t>
            </a:r>
            <a:r>
              <a:rPr lang="en-MY" sz="2400" dirty="0" err="1"/>
              <a:t>kolonial</a:t>
            </a:r>
            <a:r>
              <a:rPr lang="en-MY" sz="2400" dirty="0"/>
              <a:t> </a:t>
            </a:r>
            <a:r>
              <a:rPr lang="en-MY" sz="2400" dirty="0" err="1"/>
              <a:t>telah</a:t>
            </a:r>
            <a:r>
              <a:rPr lang="en-MY" sz="2400" dirty="0"/>
              <a:t> </a:t>
            </a:r>
            <a:r>
              <a:rPr lang="en-MY" sz="2400" dirty="0" err="1"/>
              <a:t>wujud</a:t>
            </a:r>
            <a:r>
              <a:rPr lang="en-MY" sz="2400" dirty="0"/>
              <a:t> </a:t>
            </a:r>
            <a:r>
              <a:rPr lang="en-MY" sz="2400" dirty="0" err="1"/>
              <a:t>etika</a:t>
            </a:r>
            <a:r>
              <a:rPr lang="en-MY" sz="2400" dirty="0"/>
              <a:t> </a:t>
            </a:r>
            <a:r>
              <a:rPr lang="en-MY" sz="2400" dirty="0" err="1"/>
              <a:t>dalam</a:t>
            </a:r>
            <a:r>
              <a:rPr lang="en-MY" sz="2400" dirty="0"/>
              <a:t> </a:t>
            </a:r>
            <a:r>
              <a:rPr lang="en-MY" sz="2400" dirty="0" err="1"/>
              <a:t>masyarakat</a:t>
            </a:r>
            <a:r>
              <a:rPr lang="en-MY" sz="2400" dirty="0"/>
              <a:t> yang </a:t>
            </a:r>
            <a:r>
              <a:rPr lang="en-MY" sz="2400" dirty="0" err="1"/>
              <a:t>disebut</a:t>
            </a:r>
            <a:r>
              <a:rPr lang="en-MY" sz="2400" dirty="0"/>
              <a:t> </a:t>
            </a:r>
            <a:r>
              <a:rPr lang="en-MY" sz="2400" dirty="0" err="1"/>
              <a:t>adab</a:t>
            </a:r>
            <a:r>
              <a:rPr lang="en-MY" sz="2400" dirty="0"/>
              <a:t>, </a:t>
            </a:r>
            <a:r>
              <a:rPr lang="en-MY" sz="2400" dirty="0" err="1"/>
              <a:t>adat</a:t>
            </a:r>
            <a:r>
              <a:rPr lang="en-MY" sz="2400" dirty="0"/>
              <a:t> </a:t>
            </a:r>
            <a:r>
              <a:rPr lang="en-MY" sz="2400" dirty="0" err="1"/>
              <a:t>istiadat</a:t>
            </a:r>
            <a:r>
              <a:rPr lang="en-MY" sz="2400" dirty="0"/>
              <a:t> dan </a:t>
            </a:r>
            <a:r>
              <a:rPr lang="en-MY" sz="2400" dirty="0" err="1"/>
              <a:t>adab</a:t>
            </a:r>
            <a:r>
              <a:rPr lang="en-MY" sz="2400" dirty="0"/>
              <a:t> </a:t>
            </a:r>
            <a:r>
              <a:rPr lang="en-MY" sz="2400" dirty="0" err="1"/>
              <a:t>resam</a:t>
            </a:r>
            <a:r>
              <a:rPr lang="en-MY" sz="2400" dirty="0"/>
              <a:t>.</a:t>
            </a:r>
          </a:p>
          <a:p>
            <a:r>
              <a:rPr lang="en-MY" sz="2400" dirty="0"/>
              <a:t>Proses </a:t>
            </a:r>
            <a:r>
              <a:rPr lang="en-MY" sz="2400" dirty="0" err="1"/>
              <a:t>migrasi</a:t>
            </a:r>
            <a:r>
              <a:rPr lang="en-MY" sz="2400" dirty="0"/>
              <a:t> </a:t>
            </a:r>
            <a:r>
              <a:rPr lang="en-MY" sz="2400" dirty="0" err="1"/>
              <a:t>dalam</a:t>
            </a:r>
            <a:r>
              <a:rPr lang="en-MY" sz="2400" dirty="0"/>
              <a:t> </a:t>
            </a:r>
            <a:r>
              <a:rPr lang="en-MY" sz="2400" dirty="0" err="1"/>
              <a:t>kepulauan</a:t>
            </a:r>
            <a:r>
              <a:rPr lang="en-MY" sz="2400" dirty="0"/>
              <a:t> </a:t>
            </a:r>
            <a:r>
              <a:rPr lang="en-MY" sz="2400" dirty="0" err="1"/>
              <a:t>melayu</a:t>
            </a:r>
            <a:r>
              <a:rPr lang="en-MY" sz="2400" dirty="0"/>
              <a:t> dan </a:t>
            </a:r>
            <a:r>
              <a:rPr lang="en-MY" sz="2400" dirty="0" err="1"/>
              <a:t>luar</a:t>
            </a:r>
            <a:r>
              <a:rPr lang="en-MY" sz="2400" dirty="0"/>
              <a:t> </a:t>
            </a:r>
            <a:r>
              <a:rPr lang="en-MY" sz="2400" dirty="0" err="1"/>
              <a:t>kepulauan</a:t>
            </a:r>
            <a:r>
              <a:rPr lang="en-MY" sz="2400" dirty="0"/>
              <a:t> </a:t>
            </a:r>
            <a:r>
              <a:rPr lang="en-MY" sz="2400" dirty="0" err="1"/>
              <a:t>melayu</a:t>
            </a:r>
            <a:r>
              <a:rPr lang="en-MY" sz="2400" dirty="0"/>
              <a:t> </a:t>
            </a:r>
            <a:r>
              <a:rPr lang="en-MY" sz="2400" dirty="0" err="1"/>
              <a:t>menjadikan</a:t>
            </a:r>
            <a:r>
              <a:rPr lang="en-MY" sz="2400" dirty="0"/>
              <a:t> </a:t>
            </a:r>
            <a:r>
              <a:rPr lang="en-MY" sz="2400" dirty="0" err="1"/>
              <a:t>adab</a:t>
            </a:r>
            <a:r>
              <a:rPr lang="en-MY" sz="2400" dirty="0"/>
              <a:t>, </a:t>
            </a:r>
            <a:r>
              <a:rPr lang="en-MY" sz="2400" dirty="0" err="1"/>
              <a:t>adat</a:t>
            </a:r>
            <a:r>
              <a:rPr lang="en-MY" sz="2400" dirty="0"/>
              <a:t> </a:t>
            </a:r>
            <a:r>
              <a:rPr lang="en-MY" sz="2400" dirty="0" err="1"/>
              <a:t>istiadat</a:t>
            </a:r>
            <a:r>
              <a:rPr lang="en-MY" sz="2400" dirty="0"/>
              <a:t>, dan </a:t>
            </a:r>
            <a:r>
              <a:rPr lang="en-MY" sz="2400" dirty="0" err="1"/>
              <a:t>adab</a:t>
            </a:r>
            <a:r>
              <a:rPr lang="en-MY" sz="2400" dirty="0"/>
              <a:t> </a:t>
            </a:r>
            <a:r>
              <a:rPr lang="en-MY" sz="2400" dirty="0" err="1"/>
              <a:t>resam</a:t>
            </a:r>
            <a:r>
              <a:rPr lang="en-MY" sz="2400" dirty="0"/>
              <a:t> </a:t>
            </a:r>
            <a:r>
              <a:rPr lang="en-MY" sz="2400" dirty="0" err="1"/>
              <a:t>bercampur</a:t>
            </a:r>
            <a:r>
              <a:rPr lang="en-MY" sz="2400" dirty="0"/>
              <a:t> </a:t>
            </a:r>
            <a:r>
              <a:rPr lang="en-MY" sz="2400" dirty="0" err="1"/>
              <a:t>baur</a:t>
            </a:r>
            <a:r>
              <a:rPr lang="en-MY" sz="2400" dirty="0"/>
              <a:t> </a:t>
            </a:r>
            <a:r>
              <a:rPr lang="en-MY" sz="2400" dirty="0" err="1"/>
              <a:t>akibat</a:t>
            </a:r>
            <a:r>
              <a:rPr lang="en-MY" sz="2400" dirty="0"/>
              <a:t> proses </a:t>
            </a:r>
            <a:r>
              <a:rPr lang="en-MY" sz="2400" dirty="0" err="1"/>
              <a:t>pinjam</a:t>
            </a:r>
            <a:r>
              <a:rPr lang="en-MY" sz="2400" dirty="0"/>
              <a:t> </a:t>
            </a:r>
            <a:r>
              <a:rPr lang="en-MY" sz="2400" dirty="0" err="1"/>
              <a:t>meminjam</a:t>
            </a:r>
            <a:r>
              <a:rPr lang="en-MY" sz="2400" dirty="0"/>
              <a:t> dan </a:t>
            </a:r>
            <a:r>
              <a:rPr lang="en-MY" sz="2400" dirty="0" err="1"/>
              <a:t>tersulam</a:t>
            </a:r>
            <a:r>
              <a:rPr lang="en-MY" sz="2400" dirty="0"/>
              <a:t> </a:t>
            </a:r>
            <a:r>
              <a:rPr lang="en-MY" sz="2400" dirty="0" err="1"/>
              <a:t>dalam</a:t>
            </a:r>
            <a:r>
              <a:rPr lang="en-MY" sz="2400" dirty="0"/>
              <a:t> </a:t>
            </a:r>
            <a:r>
              <a:rPr lang="en-MY" sz="2400" dirty="0" err="1"/>
              <a:t>masyarakat</a:t>
            </a:r>
            <a:r>
              <a:rPr lang="en-MY" sz="2400" dirty="0"/>
              <a:t>.</a:t>
            </a:r>
          </a:p>
          <a:p>
            <a:endParaRPr lang="en-MY" sz="2400" dirty="0"/>
          </a:p>
        </p:txBody>
      </p:sp>
    </p:spTree>
    <p:extLst>
      <p:ext uri="{BB962C8B-B14F-4D97-AF65-F5344CB8AC3E}">
        <p14:creationId xmlns:p14="http://schemas.microsoft.com/office/powerpoint/2010/main" val="301750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9F766-7B90-7B4D-BE8D-20C8762B3DA4}"/>
              </a:ext>
            </a:extLst>
          </p:cNvPr>
          <p:cNvSpPr>
            <a:spLocks noGrp="1"/>
          </p:cNvSpPr>
          <p:nvPr>
            <p:ph type="title"/>
          </p:nvPr>
        </p:nvSpPr>
        <p:spPr>
          <a:xfrm>
            <a:off x="838200" y="365125"/>
            <a:ext cx="10515600" cy="1326446"/>
          </a:xfrm>
        </p:spPr>
        <p:txBody>
          <a:bodyPr>
            <a:normAutofit/>
          </a:bodyPr>
          <a:lstStyle/>
          <a:p>
            <a:pPr marL="407988" indent="-407988"/>
            <a:r>
              <a:rPr lang="ms-MY" sz="3600" b="1" dirty="0">
                <a:latin typeface="Gill Sans MT" panose="020B0502020104020203" pitchFamily="34" charset="77"/>
              </a:rPr>
              <a:t>2. </a:t>
            </a:r>
            <a:r>
              <a:rPr lang="en-GB" sz="3600" b="1" dirty="0" err="1">
                <a:latin typeface="Gill Sans MT" panose="020B0502020104020203" pitchFamily="34" charset="77"/>
              </a:rPr>
              <a:t>Susur</a:t>
            </a:r>
            <a:r>
              <a:rPr lang="en-GB" sz="3600" b="1" dirty="0">
                <a:latin typeface="Gill Sans MT" panose="020B0502020104020203" pitchFamily="34" charset="77"/>
              </a:rPr>
              <a:t> masa </a:t>
            </a:r>
            <a:r>
              <a:rPr lang="en-GB" sz="3600" b="1" dirty="0" err="1">
                <a:latin typeface="Gill Sans MT" panose="020B0502020104020203" pitchFamily="34" charset="77"/>
              </a:rPr>
              <a:t>Etika</a:t>
            </a:r>
            <a:r>
              <a:rPr lang="en-GB" sz="3600" b="1" dirty="0">
                <a:latin typeface="Gill Sans MT" panose="020B0502020104020203" pitchFamily="34" charset="77"/>
              </a:rPr>
              <a:t> dan </a:t>
            </a:r>
            <a:r>
              <a:rPr lang="en-GB" sz="3600" b="1" dirty="0" err="1">
                <a:latin typeface="Gill Sans MT" panose="020B0502020104020203" pitchFamily="34" charset="77"/>
              </a:rPr>
              <a:t>Peradaban</a:t>
            </a:r>
            <a:r>
              <a:rPr lang="en-GB" sz="3600" b="1" dirty="0">
                <a:latin typeface="Gill Sans MT" panose="020B0502020104020203" pitchFamily="34" charset="77"/>
              </a:rPr>
              <a:t> </a:t>
            </a:r>
            <a:r>
              <a:rPr lang="en-GB" sz="3600" b="1" dirty="0" err="1">
                <a:latin typeface="Gill Sans MT" panose="020B0502020104020203" pitchFamily="34" charset="77"/>
              </a:rPr>
              <a:t>berdasarkan</a:t>
            </a:r>
            <a:r>
              <a:rPr lang="en-GB" sz="3600" b="1" dirty="0">
                <a:latin typeface="Gill Sans MT" panose="020B0502020104020203" pitchFamily="34" charset="77"/>
              </a:rPr>
              <a:t> </a:t>
            </a:r>
            <a:r>
              <a:rPr lang="en-GB" sz="3600" b="1" dirty="0" err="1">
                <a:latin typeface="Gill Sans MT" panose="020B0502020104020203" pitchFamily="34" charset="77"/>
              </a:rPr>
              <a:t>Pra-Kolonial</a:t>
            </a:r>
            <a:r>
              <a:rPr lang="en-GB" sz="3600" b="1" dirty="0">
                <a:latin typeface="Gill Sans MT" panose="020B0502020104020203" pitchFamily="34" charset="77"/>
              </a:rPr>
              <a:t>, </a:t>
            </a:r>
            <a:r>
              <a:rPr lang="en-GB" sz="3600" b="1" dirty="0" err="1">
                <a:latin typeface="Gill Sans MT" panose="020B0502020104020203" pitchFamily="34" charset="77"/>
              </a:rPr>
              <a:t>Kolonial</a:t>
            </a:r>
            <a:r>
              <a:rPr lang="en-GB" sz="3600" b="1" dirty="0">
                <a:latin typeface="Gill Sans MT" panose="020B0502020104020203" pitchFamily="34" charset="77"/>
              </a:rPr>
              <a:t> dan </a:t>
            </a:r>
            <a:r>
              <a:rPr lang="en-GB" sz="3600" b="1" dirty="0" err="1">
                <a:latin typeface="Gill Sans MT" panose="020B0502020104020203" pitchFamily="34" charset="77"/>
              </a:rPr>
              <a:t>Pasca-Kolonial</a:t>
            </a:r>
            <a:endParaRPr lang="ms-MY" sz="3600" b="1" dirty="0">
              <a:latin typeface="Gill Sans MT" panose="020B0502020104020203" pitchFamily="34" charset="77"/>
            </a:endParaRPr>
          </a:p>
        </p:txBody>
      </p:sp>
      <p:sp>
        <p:nvSpPr>
          <p:cNvPr id="3" name="Content Placeholder 2">
            <a:extLst>
              <a:ext uri="{FF2B5EF4-FFF2-40B4-BE49-F238E27FC236}">
                <a16:creationId xmlns:a16="http://schemas.microsoft.com/office/drawing/2014/main" xmlns="" id="{1ED65730-E471-8841-A22E-A77C09A587D8}"/>
              </a:ext>
            </a:extLst>
          </p:cNvPr>
          <p:cNvSpPr>
            <a:spLocks noGrp="1"/>
          </p:cNvSpPr>
          <p:nvPr>
            <p:ph idx="1"/>
          </p:nvPr>
        </p:nvSpPr>
        <p:spPr>
          <a:xfrm>
            <a:off x="838200" y="1825624"/>
            <a:ext cx="4660900" cy="4625141"/>
          </a:xfrm>
        </p:spPr>
        <p:txBody>
          <a:bodyPr/>
          <a:lstStyle/>
          <a:p>
            <a:r>
              <a:rPr lang="ms-MY" b="1" dirty="0">
                <a:latin typeface="Gill Sans MT" panose="020B0502020104020203" pitchFamily="34" charset="77"/>
              </a:rPr>
              <a:t>Pra-Kolonial</a:t>
            </a:r>
            <a:r>
              <a:rPr lang="ms-MY" dirty="0">
                <a:latin typeface="Gill Sans MT" panose="020B0502020104020203" pitchFamily="34" charset="77"/>
              </a:rPr>
              <a:t> – zaman negara ini belum dikenali sebagai Malaysia dan belum dijajah.</a:t>
            </a:r>
          </a:p>
          <a:p>
            <a:r>
              <a:rPr lang="ms-MY" dirty="0">
                <a:latin typeface="Gill Sans MT" panose="020B0502020104020203" pitchFamily="34" charset="77"/>
              </a:rPr>
              <a:t>Etika telah terjelma dalam tingkah laku dalam kehidupan seharian, formal atau tak formal, disebut sebagai adab, adat istiadat dan adat resam.</a:t>
            </a:r>
          </a:p>
          <a:p>
            <a:endParaRPr lang="ms-MY" dirty="0">
              <a:latin typeface="Gill Sans MT" panose="020B0502020104020203" pitchFamily="34" charset="77"/>
            </a:endParaRPr>
          </a:p>
          <a:p>
            <a:endParaRPr lang="ms-MY" dirty="0">
              <a:latin typeface="Gill Sans MT" panose="020B0502020104020203" pitchFamily="34" charset="77"/>
            </a:endParaRPr>
          </a:p>
        </p:txBody>
      </p:sp>
      <p:sp>
        <p:nvSpPr>
          <p:cNvPr id="32" name="Rectangle 31">
            <a:extLst>
              <a:ext uri="{FF2B5EF4-FFF2-40B4-BE49-F238E27FC236}">
                <a16:creationId xmlns:a16="http://schemas.microsoft.com/office/drawing/2014/main" xmlns="" id="{4DFE6162-3865-B140-A45E-C6DBA2DEA571}"/>
              </a:ext>
            </a:extLst>
          </p:cNvPr>
          <p:cNvSpPr/>
          <p:nvPr/>
        </p:nvSpPr>
        <p:spPr>
          <a:xfrm>
            <a:off x="6234646" y="1994385"/>
            <a:ext cx="1812022"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err="1">
                <a:solidFill>
                  <a:schemeClr val="tx1"/>
                </a:solidFill>
              </a:rPr>
              <a:t>Prakolonial</a:t>
            </a:r>
            <a:endParaRPr lang="ms-MY" sz="2000" b="1" dirty="0">
              <a:solidFill>
                <a:schemeClr val="tx1"/>
              </a:solidFill>
            </a:endParaRPr>
          </a:p>
          <a:p>
            <a:pPr algn="ctr"/>
            <a:r>
              <a:rPr lang="ms-MY" dirty="0">
                <a:solidFill>
                  <a:schemeClr val="tx1"/>
                </a:solidFill>
              </a:rPr>
              <a:t>(tradisional)</a:t>
            </a:r>
          </a:p>
        </p:txBody>
      </p:sp>
      <p:sp>
        <p:nvSpPr>
          <p:cNvPr id="36" name="Rectangle 35">
            <a:extLst>
              <a:ext uri="{FF2B5EF4-FFF2-40B4-BE49-F238E27FC236}">
                <a16:creationId xmlns:a16="http://schemas.microsoft.com/office/drawing/2014/main" xmlns="" id="{3C6929E3-EFCA-6A4E-9C39-DD9EE4FB7074}"/>
              </a:ext>
            </a:extLst>
          </p:cNvPr>
          <p:cNvSpPr/>
          <p:nvPr/>
        </p:nvSpPr>
        <p:spPr>
          <a:xfrm>
            <a:off x="9046355" y="1981639"/>
            <a:ext cx="1978405"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buFont typeface="Arial" panose="020B0604020202020204" pitchFamily="34" charset="0"/>
              <a:buChar char="•"/>
            </a:pPr>
            <a:r>
              <a:rPr lang="ms-MY" b="1" dirty="0">
                <a:solidFill>
                  <a:schemeClr val="tx1"/>
                </a:solidFill>
              </a:rPr>
              <a:t>Adab</a:t>
            </a:r>
          </a:p>
          <a:p>
            <a:pPr marL="182563" indent="-182563">
              <a:buFont typeface="Arial" panose="020B0604020202020204" pitchFamily="34" charset="0"/>
              <a:buChar char="•"/>
            </a:pPr>
            <a:r>
              <a:rPr lang="ms-MY" b="1" dirty="0">
                <a:solidFill>
                  <a:schemeClr val="tx1"/>
                </a:solidFill>
              </a:rPr>
              <a:t>Adat Istiadat</a:t>
            </a:r>
          </a:p>
          <a:p>
            <a:pPr marL="182563" indent="-182563">
              <a:buFont typeface="Arial" panose="020B0604020202020204" pitchFamily="34" charset="0"/>
              <a:buChar char="•"/>
            </a:pPr>
            <a:r>
              <a:rPr lang="ms-MY" b="1" dirty="0">
                <a:solidFill>
                  <a:schemeClr val="tx1"/>
                </a:solidFill>
              </a:rPr>
              <a:t>Adat Resam</a:t>
            </a:r>
          </a:p>
        </p:txBody>
      </p:sp>
      <p:sp>
        <p:nvSpPr>
          <p:cNvPr id="38" name="TextBox 37">
            <a:extLst>
              <a:ext uri="{FF2B5EF4-FFF2-40B4-BE49-F238E27FC236}">
                <a16:creationId xmlns:a16="http://schemas.microsoft.com/office/drawing/2014/main" xmlns="" id="{1812888E-9BBC-A34E-8DE6-D837B1D2F892}"/>
              </a:ext>
            </a:extLst>
          </p:cNvPr>
          <p:cNvSpPr txBox="1"/>
          <p:nvPr/>
        </p:nvSpPr>
        <p:spPr>
          <a:xfrm>
            <a:off x="8164868" y="2185077"/>
            <a:ext cx="763286" cy="276999"/>
          </a:xfrm>
          <a:prstGeom prst="rect">
            <a:avLst/>
          </a:prstGeom>
          <a:noFill/>
        </p:spPr>
        <p:txBody>
          <a:bodyPr wrap="none" rtlCol="0">
            <a:spAutoFit/>
          </a:bodyPr>
          <a:lstStyle/>
          <a:p>
            <a:r>
              <a:rPr lang="ms-MY" sz="1200" dirty="0"/>
              <a:t>telah ada</a:t>
            </a:r>
          </a:p>
        </p:txBody>
      </p:sp>
      <p:cxnSp>
        <p:nvCxnSpPr>
          <p:cNvPr id="39" name="Straight Arrow Connector 38">
            <a:extLst>
              <a:ext uri="{FF2B5EF4-FFF2-40B4-BE49-F238E27FC236}">
                <a16:creationId xmlns:a16="http://schemas.microsoft.com/office/drawing/2014/main" xmlns="" id="{BEE58B32-9BC0-1E49-86AA-4B1C8CD0D85B}"/>
              </a:ext>
            </a:extLst>
          </p:cNvPr>
          <p:cNvCxnSpPr/>
          <p:nvPr/>
        </p:nvCxnSpPr>
        <p:spPr>
          <a:xfrm>
            <a:off x="8046668" y="2471970"/>
            <a:ext cx="9996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close up of a mans face&#10;&#10;Description automatically generated">
            <a:extLst>
              <a:ext uri="{FF2B5EF4-FFF2-40B4-BE49-F238E27FC236}">
                <a16:creationId xmlns:a16="http://schemas.microsoft.com/office/drawing/2014/main" xmlns="" id="{71D4C23C-4639-1543-8A13-9528D237ED28}"/>
              </a:ext>
            </a:extLst>
          </p:cNvPr>
          <p:cNvPicPr>
            <a:picLocks noChangeAspect="1"/>
          </p:cNvPicPr>
          <p:nvPr/>
        </p:nvPicPr>
        <p:blipFill>
          <a:blip r:embed="rId3"/>
          <a:stretch>
            <a:fillRect/>
          </a:stretch>
        </p:blipFill>
        <p:spPr>
          <a:xfrm rot="683069">
            <a:off x="5716515" y="3328141"/>
            <a:ext cx="2811026" cy="24830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a:extLst>
              <a:ext uri="{FF2B5EF4-FFF2-40B4-BE49-F238E27FC236}">
                <a16:creationId xmlns:a16="http://schemas.microsoft.com/office/drawing/2014/main" xmlns="" id="{D69AE1E8-607F-C34F-B8DB-D5F67BA0C75C}"/>
              </a:ext>
            </a:extLst>
          </p:cNvPr>
          <p:cNvPicPr>
            <a:picLocks noChangeAspect="1"/>
          </p:cNvPicPr>
          <p:nvPr/>
        </p:nvPicPr>
        <p:blipFill>
          <a:blip r:embed="rId4"/>
          <a:stretch>
            <a:fillRect/>
          </a:stretch>
        </p:blipFill>
        <p:spPr>
          <a:xfrm>
            <a:off x="8569555" y="3585211"/>
            <a:ext cx="2932004" cy="19689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76462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9F766-7B90-7B4D-BE8D-20C8762B3DA4}"/>
              </a:ext>
            </a:extLst>
          </p:cNvPr>
          <p:cNvSpPr>
            <a:spLocks noGrp="1"/>
          </p:cNvSpPr>
          <p:nvPr>
            <p:ph type="title"/>
          </p:nvPr>
        </p:nvSpPr>
        <p:spPr>
          <a:xfrm>
            <a:off x="838200" y="365125"/>
            <a:ext cx="10515600" cy="1326446"/>
          </a:xfrm>
        </p:spPr>
        <p:txBody>
          <a:bodyPr>
            <a:normAutofit/>
          </a:bodyPr>
          <a:lstStyle/>
          <a:p>
            <a:pPr marL="407988" indent="-407988"/>
            <a:r>
              <a:rPr lang="ms-MY" sz="3600" b="1" dirty="0">
                <a:latin typeface="Gill Sans MT" panose="020B0502020104020203" pitchFamily="34" charset="77"/>
              </a:rPr>
              <a:t>2. </a:t>
            </a:r>
            <a:r>
              <a:rPr lang="en-GB" sz="3600" b="1" dirty="0" err="1">
                <a:latin typeface="Gill Sans MT" panose="020B0502020104020203" pitchFamily="34" charset="77"/>
              </a:rPr>
              <a:t>Susur</a:t>
            </a:r>
            <a:r>
              <a:rPr lang="en-GB" sz="3600" b="1" dirty="0">
                <a:latin typeface="Gill Sans MT" panose="020B0502020104020203" pitchFamily="34" charset="77"/>
              </a:rPr>
              <a:t> masa </a:t>
            </a:r>
            <a:r>
              <a:rPr lang="en-GB" sz="3600" b="1" dirty="0" err="1">
                <a:latin typeface="Gill Sans MT" panose="020B0502020104020203" pitchFamily="34" charset="77"/>
              </a:rPr>
              <a:t>Etika</a:t>
            </a:r>
            <a:r>
              <a:rPr lang="en-GB" sz="3600" b="1" dirty="0">
                <a:latin typeface="Gill Sans MT" panose="020B0502020104020203" pitchFamily="34" charset="77"/>
              </a:rPr>
              <a:t> dan </a:t>
            </a:r>
            <a:r>
              <a:rPr lang="en-GB" sz="3600" b="1" dirty="0" err="1">
                <a:latin typeface="Gill Sans MT" panose="020B0502020104020203" pitchFamily="34" charset="77"/>
              </a:rPr>
              <a:t>Peradaban</a:t>
            </a:r>
            <a:r>
              <a:rPr lang="en-GB" sz="3600" b="1" dirty="0">
                <a:latin typeface="Gill Sans MT" panose="020B0502020104020203" pitchFamily="34" charset="77"/>
              </a:rPr>
              <a:t> </a:t>
            </a:r>
            <a:r>
              <a:rPr lang="en-GB" sz="3600" b="1" dirty="0" err="1">
                <a:latin typeface="Gill Sans MT" panose="020B0502020104020203" pitchFamily="34" charset="77"/>
              </a:rPr>
              <a:t>berdasarkan</a:t>
            </a:r>
            <a:r>
              <a:rPr lang="en-GB" sz="3600" b="1" dirty="0">
                <a:latin typeface="Gill Sans MT" panose="020B0502020104020203" pitchFamily="34" charset="77"/>
              </a:rPr>
              <a:t> </a:t>
            </a:r>
            <a:r>
              <a:rPr lang="en-GB" sz="3600" b="1" dirty="0" err="1">
                <a:latin typeface="Gill Sans MT" panose="020B0502020104020203" pitchFamily="34" charset="77"/>
              </a:rPr>
              <a:t>Pra-Kolonial</a:t>
            </a:r>
            <a:r>
              <a:rPr lang="en-GB" sz="3600" b="1" dirty="0">
                <a:latin typeface="Gill Sans MT" panose="020B0502020104020203" pitchFamily="34" charset="77"/>
              </a:rPr>
              <a:t>, </a:t>
            </a:r>
            <a:r>
              <a:rPr lang="en-GB" sz="3600" b="1" dirty="0" err="1">
                <a:latin typeface="Gill Sans MT" panose="020B0502020104020203" pitchFamily="34" charset="77"/>
              </a:rPr>
              <a:t>Kolonial</a:t>
            </a:r>
            <a:r>
              <a:rPr lang="en-GB" sz="3600" b="1" dirty="0">
                <a:latin typeface="Gill Sans MT" panose="020B0502020104020203" pitchFamily="34" charset="77"/>
              </a:rPr>
              <a:t> dan </a:t>
            </a:r>
            <a:r>
              <a:rPr lang="en-GB" sz="3600" b="1" dirty="0" err="1">
                <a:latin typeface="Gill Sans MT" panose="020B0502020104020203" pitchFamily="34" charset="77"/>
              </a:rPr>
              <a:t>Pasca-Kolonial</a:t>
            </a:r>
            <a:endParaRPr lang="ms-MY" sz="3600" b="1" dirty="0">
              <a:latin typeface="Gill Sans MT" panose="020B0502020104020203" pitchFamily="34" charset="77"/>
            </a:endParaRPr>
          </a:p>
        </p:txBody>
      </p:sp>
      <p:sp>
        <p:nvSpPr>
          <p:cNvPr id="3" name="Content Placeholder 2">
            <a:extLst>
              <a:ext uri="{FF2B5EF4-FFF2-40B4-BE49-F238E27FC236}">
                <a16:creationId xmlns:a16="http://schemas.microsoft.com/office/drawing/2014/main" xmlns="" id="{1ED65730-E471-8841-A22E-A77C09A587D8}"/>
              </a:ext>
            </a:extLst>
          </p:cNvPr>
          <p:cNvSpPr>
            <a:spLocks noGrp="1"/>
          </p:cNvSpPr>
          <p:nvPr>
            <p:ph idx="1"/>
          </p:nvPr>
        </p:nvSpPr>
        <p:spPr>
          <a:xfrm>
            <a:off x="838200" y="1825624"/>
            <a:ext cx="4660900" cy="4625141"/>
          </a:xfrm>
        </p:spPr>
        <p:txBody>
          <a:bodyPr/>
          <a:lstStyle/>
          <a:p>
            <a:r>
              <a:rPr lang="ms-MY" dirty="0">
                <a:latin typeface="Gill Sans MT" panose="020B0502020104020203" pitchFamily="34" charset="77"/>
              </a:rPr>
              <a:t>Kolonial – zaman negara kita dijajah. </a:t>
            </a:r>
          </a:p>
          <a:p>
            <a:r>
              <a:rPr lang="ms-MY" dirty="0">
                <a:latin typeface="Gill Sans MT" panose="020B0502020104020203" pitchFamily="34" charset="77"/>
              </a:rPr>
              <a:t>Etika di bawa dalam bentuk berpakaian, percakapan, pentadbiran, ketuanan </a:t>
            </a:r>
            <a:r>
              <a:rPr lang="ms-MY" dirty="0" err="1">
                <a:latin typeface="Gill Sans MT" panose="020B0502020104020203" pitchFamily="34" charset="77"/>
              </a:rPr>
              <a:t>dll</a:t>
            </a:r>
            <a:r>
              <a:rPr lang="ms-MY" dirty="0">
                <a:latin typeface="Gill Sans MT" panose="020B0502020104020203" pitchFamily="34" charset="77"/>
              </a:rPr>
              <a:t>.</a:t>
            </a:r>
          </a:p>
          <a:p>
            <a:r>
              <a:rPr lang="ms-MY" dirty="0">
                <a:latin typeface="Gill Sans MT" panose="020B0502020104020203" pitchFamily="34" charset="77"/>
              </a:rPr>
              <a:t>Cara makan, memberi tabik hormat, </a:t>
            </a:r>
            <a:r>
              <a:rPr lang="ms-MY" dirty="0" err="1">
                <a:latin typeface="Gill Sans MT" panose="020B0502020104020203" pitchFamily="34" charset="77"/>
              </a:rPr>
              <a:t>dll</a:t>
            </a:r>
            <a:r>
              <a:rPr lang="ms-MY" dirty="0">
                <a:latin typeface="Gill Sans MT" panose="020B0502020104020203" pitchFamily="34" charset="77"/>
              </a:rPr>
              <a:t> </a:t>
            </a:r>
          </a:p>
          <a:p>
            <a:endParaRPr lang="ms-MY" dirty="0">
              <a:latin typeface="Gill Sans MT" panose="020B0502020104020203" pitchFamily="34" charset="77"/>
            </a:endParaRPr>
          </a:p>
        </p:txBody>
      </p:sp>
      <p:sp>
        <p:nvSpPr>
          <p:cNvPr id="33" name="Rectangle 32">
            <a:extLst>
              <a:ext uri="{FF2B5EF4-FFF2-40B4-BE49-F238E27FC236}">
                <a16:creationId xmlns:a16="http://schemas.microsoft.com/office/drawing/2014/main" xmlns="" id="{BDD84CE9-6121-BF4E-9389-B7353F852281}"/>
              </a:ext>
            </a:extLst>
          </p:cNvPr>
          <p:cNvSpPr/>
          <p:nvPr/>
        </p:nvSpPr>
        <p:spPr>
          <a:xfrm>
            <a:off x="6224134" y="1982192"/>
            <a:ext cx="1812023"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tx1"/>
                </a:solidFill>
              </a:rPr>
              <a:t>Kolonial</a:t>
            </a:r>
          </a:p>
        </p:txBody>
      </p:sp>
      <p:sp>
        <p:nvSpPr>
          <p:cNvPr id="37" name="Rectangle 36">
            <a:extLst>
              <a:ext uri="{FF2B5EF4-FFF2-40B4-BE49-F238E27FC236}">
                <a16:creationId xmlns:a16="http://schemas.microsoft.com/office/drawing/2014/main" xmlns="" id="{7F17CC6F-DB05-EF42-9387-BFEB2852DEE6}"/>
              </a:ext>
            </a:extLst>
          </p:cNvPr>
          <p:cNvSpPr/>
          <p:nvPr/>
        </p:nvSpPr>
        <p:spPr>
          <a:xfrm>
            <a:off x="9035844" y="1986811"/>
            <a:ext cx="1978405"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buFont typeface="Arial" panose="020B0604020202020204" pitchFamily="34" charset="0"/>
              <a:buChar char="•"/>
            </a:pPr>
            <a:r>
              <a:rPr lang="ms-MY" b="1" dirty="0">
                <a:solidFill>
                  <a:schemeClr val="tx1"/>
                </a:solidFill>
              </a:rPr>
              <a:t>Etika</a:t>
            </a:r>
          </a:p>
          <a:p>
            <a:pPr marL="182563" indent="-182563">
              <a:buFont typeface="Arial" panose="020B0604020202020204" pitchFamily="34" charset="0"/>
              <a:buChar char="•"/>
            </a:pPr>
            <a:r>
              <a:rPr lang="ms-MY" b="1" dirty="0">
                <a:solidFill>
                  <a:schemeClr val="tx1"/>
                </a:solidFill>
              </a:rPr>
              <a:t>Etos</a:t>
            </a:r>
          </a:p>
          <a:p>
            <a:pPr marL="182563" indent="-182563">
              <a:buFont typeface="Arial" panose="020B0604020202020204" pitchFamily="34" charset="0"/>
              <a:buChar char="•"/>
            </a:pPr>
            <a:r>
              <a:rPr lang="ms-MY" b="1" dirty="0">
                <a:solidFill>
                  <a:schemeClr val="tx1"/>
                </a:solidFill>
              </a:rPr>
              <a:t>Etiket</a:t>
            </a:r>
          </a:p>
        </p:txBody>
      </p:sp>
      <p:sp>
        <p:nvSpPr>
          <p:cNvPr id="40" name="TextBox 39">
            <a:extLst>
              <a:ext uri="{FF2B5EF4-FFF2-40B4-BE49-F238E27FC236}">
                <a16:creationId xmlns:a16="http://schemas.microsoft.com/office/drawing/2014/main" xmlns="" id="{A984D244-2590-D04C-B114-A5273311B9BD}"/>
              </a:ext>
            </a:extLst>
          </p:cNvPr>
          <p:cNvSpPr txBox="1"/>
          <p:nvPr/>
        </p:nvSpPr>
        <p:spPr>
          <a:xfrm>
            <a:off x="8235533" y="2181771"/>
            <a:ext cx="612604" cy="276999"/>
          </a:xfrm>
          <a:prstGeom prst="rect">
            <a:avLst/>
          </a:prstGeom>
          <a:noFill/>
        </p:spPr>
        <p:txBody>
          <a:bodyPr wrap="none" rtlCol="0">
            <a:spAutoFit/>
          </a:bodyPr>
          <a:lstStyle/>
          <a:p>
            <a:pPr algn="ctr"/>
            <a:r>
              <a:rPr lang="ms-MY" sz="1200" dirty="0"/>
              <a:t>datang</a:t>
            </a:r>
          </a:p>
        </p:txBody>
      </p:sp>
      <p:cxnSp>
        <p:nvCxnSpPr>
          <p:cNvPr id="41" name="Straight Arrow Connector 40">
            <a:extLst>
              <a:ext uri="{FF2B5EF4-FFF2-40B4-BE49-F238E27FC236}">
                <a16:creationId xmlns:a16="http://schemas.microsoft.com/office/drawing/2014/main" xmlns="" id="{FA629592-4BB0-9B40-BDAC-834FF32F8BF3}"/>
              </a:ext>
            </a:extLst>
          </p:cNvPr>
          <p:cNvCxnSpPr/>
          <p:nvPr/>
        </p:nvCxnSpPr>
        <p:spPr>
          <a:xfrm>
            <a:off x="8044181" y="2468664"/>
            <a:ext cx="9996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group of people posing for a photo&#10;&#10;Description automatically generated">
            <a:extLst>
              <a:ext uri="{FF2B5EF4-FFF2-40B4-BE49-F238E27FC236}">
                <a16:creationId xmlns:a16="http://schemas.microsoft.com/office/drawing/2014/main" xmlns="" id="{8086AF27-7338-8847-ABA0-229AED3B2CBB}"/>
              </a:ext>
            </a:extLst>
          </p:cNvPr>
          <p:cNvPicPr>
            <a:picLocks noChangeAspect="1"/>
          </p:cNvPicPr>
          <p:nvPr/>
        </p:nvPicPr>
        <p:blipFill>
          <a:blip r:embed="rId3"/>
          <a:stretch>
            <a:fillRect/>
          </a:stretch>
        </p:blipFill>
        <p:spPr>
          <a:xfrm>
            <a:off x="6224134" y="3459583"/>
            <a:ext cx="4443866" cy="28045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38642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9F766-7B90-7B4D-BE8D-20C8762B3DA4}"/>
              </a:ext>
            </a:extLst>
          </p:cNvPr>
          <p:cNvSpPr>
            <a:spLocks noGrp="1"/>
          </p:cNvSpPr>
          <p:nvPr>
            <p:ph type="title"/>
          </p:nvPr>
        </p:nvSpPr>
        <p:spPr>
          <a:xfrm>
            <a:off x="838200" y="365125"/>
            <a:ext cx="10515600" cy="1326446"/>
          </a:xfrm>
        </p:spPr>
        <p:txBody>
          <a:bodyPr>
            <a:normAutofit/>
          </a:bodyPr>
          <a:lstStyle/>
          <a:p>
            <a:pPr marL="407988" indent="-407988"/>
            <a:r>
              <a:rPr lang="ms-MY" sz="3600" b="1" dirty="0">
                <a:latin typeface="Gill Sans MT" panose="020B0502020104020203" pitchFamily="34" charset="77"/>
              </a:rPr>
              <a:t>2. </a:t>
            </a:r>
            <a:r>
              <a:rPr lang="en-GB" sz="3600" b="1" dirty="0" err="1">
                <a:latin typeface="Gill Sans MT" panose="020B0502020104020203" pitchFamily="34" charset="77"/>
              </a:rPr>
              <a:t>Susur</a:t>
            </a:r>
            <a:r>
              <a:rPr lang="en-GB" sz="3600" b="1" dirty="0">
                <a:latin typeface="Gill Sans MT" panose="020B0502020104020203" pitchFamily="34" charset="77"/>
              </a:rPr>
              <a:t> masa </a:t>
            </a:r>
            <a:r>
              <a:rPr lang="en-GB" sz="3600" b="1" dirty="0" err="1">
                <a:latin typeface="Gill Sans MT" panose="020B0502020104020203" pitchFamily="34" charset="77"/>
              </a:rPr>
              <a:t>Etika</a:t>
            </a:r>
            <a:r>
              <a:rPr lang="en-GB" sz="3600" b="1" dirty="0">
                <a:latin typeface="Gill Sans MT" panose="020B0502020104020203" pitchFamily="34" charset="77"/>
              </a:rPr>
              <a:t> dan </a:t>
            </a:r>
            <a:r>
              <a:rPr lang="en-GB" sz="3600" b="1" dirty="0" err="1">
                <a:latin typeface="Gill Sans MT" panose="020B0502020104020203" pitchFamily="34" charset="77"/>
              </a:rPr>
              <a:t>Peradaban</a:t>
            </a:r>
            <a:r>
              <a:rPr lang="en-GB" sz="3600" b="1" dirty="0">
                <a:latin typeface="Gill Sans MT" panose="020B0502020104020203" pitchFamily="34" charset="77"/>
              </a:rPr>
              <a:t> </a:t>
            </a:r>
            <a:r>
              <a:rPr lang="en-GB" sz="3600" b="1" dirty="0" err="1">
                <a:latin typeface="Gill Sans MT" panose="020B0502020104020203" pitchFamily="34" charset="77"/>
              </a:rPr>
              <a:t>berdasarkan</a:t>
            </a:r>
            <a:r>
              <a:rPr lang="en-GB" sz="3600" b="1" dirty="0">
                <a:latin typeface="Gill Sans MT" panose="020B0502020104020203" pitchFamily="34" charset="77"/>
              </a:rPr>
              <a:t> </a:t>
            </a:r>
            <a:r>
              <a:rPr lang="en-GB" sz="3600" b="1" dirty="0" err="1">
                <a:latin typeface="Gill Sans MT" panose="020B0502020104020203" pitchFamily="34" charset="77"/>
              </a:rPr>
              <a:t>Pra-Kolonial</a:t>
            </a:r>
            <a:r>
              <a:rPr lang="en-GB" sz="3600" b="1" dirty="0">
                <a:latin typeface="Gill Sans MT" panose="020B0502020104020203" pitchFamily="34" charset="77"/>
              </a:rPr>
              <a:t>, </a:t>
            </a:r>
            <a:r>
              <a:rPr lang="en-GB" sz="3600" b="1" dirty="0" err="1">
                <a:latin typeface="Gill Sans MT" panose="020B0502020104020203" pitchFamily="34" charset="77"/>
              </a:rPr>
              <a:t>Kolonial</a:t>
            </a:r>
            <a:r>
              <a:rPr lang="en-GB" sz="3600" b="1" dirty="0">
                <a:latin typeface="Gill Sans MT" panose="020B0502020104020203" pitchFamily="34" charset="77"/>
              </a:rPr>
              <a:t> dan </a:t>
            </a:r>
            <a:r>
              <a:rPr lang="en-GB" sz="3600" b="1" dirty="0" err="1">
                <a:latin typeface="Gill Sans MT" panose="020B0502020104020203" pitchFamily="34" charset="77"/>
              </a:rPr>
              <a:t>Pasca-Kolonial</a:t>
            </a:r>
            <a:endParaRPr lang="ms-MY" sz="3600" b="1" dirty="0">
              <a:latin typeface="Gill Sans MT" panose="020B0502020104020203" pitchFamily="34" charset="77"/>
            </a:endParaRPr>
          </a:p>
        </p:txBody>
      </p:sp>
      <p:sp>
        <p:nvSpPr>
          <p:cNvPr id="3" name="Content Placeholder 2">
            <a:extLst>
              <a:ext uri="{FF2B5EF4-FFF2-40B4-BE49-F238E27FC236}">
                <a16:creationId xmlns:a16="http://schemas.microsoft.com/office/drawing/2014/main" xmlns="" id="{1ED65730-E471-8841-A22E-A77C09A587D8}"/>
              </a:ext>
            </a:extLst>
          </p:cNvPr>
          <p:cNvSpPr>
            <a:spLocks noGrp="1"/>
          </p:cNvSpPr>
          <p:nvPr>
            <p:ph idx="1"/>
          </p:nvPr>
        </p:nvSpPr>
        <p:spPr>
          <a:xfrm>
            <a:off x="838200" y="1825624"/>
            <a:ext cx="4660900" cy="4625141"/>
          </a:xfrm>
        </p:spPr>
        <p:txBody>
          <a:bodyPr/>
          <a:lstStyle/>
          <a:p>
            <a:r>
              <a:rPr lang="ms-MY" dirty="0">
                <a:latin typeface="Gill Sans MT" panose="020B0502020104020203" pitchFamily="34" charset="77"/>
              </a:rPr>
              <a:t>Zaman Pasca-Kolonial merupakan era moden.</a:t>
            </a:r>
          </a:p>
          <a:p>
            <a:r>
              <a:rPr lang="ms-MY" dirty="0">
                <a:latin typeface="Gill Sans MT" panose="020B0502020104020203" pitchFamily="34" charset="77"/>
              </a:rPr>
              <a:t>Masyarakat telah menerima variasi dan percampuran versi etika secara langsung atau melalui teknologi.</a:t>
            </a:r>
          </a:p>
          <a:p>
            <a:r>
              <a:rPr lang="ms-MY" dirty="0">
                <a:latin typeface="Gill Sans MT" panose="020B0502020104020203" pitchFamily="34" charset="77"/>
              </a:rPr>
              <a:t>Nilai etika bercampur baur ini menyebabkan budi pekerti individu, </a:t>
            </a:r>
            <a:r>
              <a:rPr lang="ms-MY" dirty="0" err="1">
                <a:latin typeface="Gill Sans MT" panose="020B0502020104020203" pitchFamily="34" charset="77"/>
              </a:rPr>
              <a:t>tingkahlaku</a:t>
            </a:r>
            <a:r>
              <a:rPr lang="ms-MY" dirty="0">
                <a:latin typeface="Gill Sans MT" panose="020B0502020104020203" pitchFamily="34" charset="77"/>
              </a:rPr>
              <a:t> dan bahasa merosot.</a:t>
            </a:r>
          </a:p>
          <a:p>
            <a:endParaRPr lang="ms-MY" dirty="0">
              <a:latin typeface="Gill Sans MT" panose="020B0502020104020203" pitchFamily="34" charset="77"/>
            </a:endParaRPr>
          </a:p>
        </p:txBody>
      </p:sp>
      <p:sp>
        <p:nvSpPr>
          <p:cNvPr id="34" name="Rectangle 33">
            <a:extLst>
              <a:ext uri="{FF2B5EF4-FFF2-40B4-BE49-F238E27FC236}">
                <a16:creationId xmlns:a16="http://schemas.microsoft.com/office/drawing/2014/main" xmlns="" id="{CA7E32C9-7E5A-6644-B886-564DE4E1BF3B}"/>
              </a:ext>
            </a:extLst>
          </p:cNvPr>
          <p:cNvSpPr/>
          <p:nvPr/>
        </p:nvSpPr>
        <p:spPr>
          <a:xfrm>
            <a:off x="6096000" y="2004262"/>
            <a:ext cx="1812024"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sz="2000" b="1" dirty="0">
              <a:solidFill>
                <a:schemeClr val="tx1"/>
              </a:solidFill>
            </a:endParaRPr>
          </a:p>
          <a:p>
            <a:pPr algn="ctr"/>
            <a:r>
              <a:rPr lang="ms-MY" sz="2000" b="1" dirty="0" err="1">
                <a:solidFill>
                  <a:schemeClr val="tx1"/>
                </a:solidFill>
              </a:rPr>
              <a:t>Pascakolonial</a:t>
            </a:r>
            <a:endParaRPr lang="ms-MY" sz="2000" b="1" dirty="0">
              <a:solidFill>
                <a:schemeClr val="tx1"/>
              </a:solidFill>
            </a:endParaRPr>
          </a:p>
          <a:p>
            <a:pPr algn="ctr"/>
            <a:r>
              <a:rPr lang="ms-MY" dirty="0">
                <a:solidFill>
                  <a:schemeClr val="tx1"/>
                </a:solidFill>
              </a:rPr>
              <a:t>(moden)</a:t>
            </a:r>
          </a:p>
          <a:p>
            <a:pPr algn="ctr"/>
            <a:endParaRPr lang="ms-MY" sz="2000" b="1" dirty="0">
              <a:solidFill>
                <a:schemeClr val="tx1"/>
              </a:solidFill>
            </a:endParaRPr>
          </a:p>
        </p:txBody>
      </p:sp>
      <p:sp>
        <p:nvSpPr>
          <p:cNvPr id="44" name="Rectangle 43">
            <a:extLst>
              <a:ext uri="{FF2B5EF4-FFF2-40B4-BE49-F238E27FC236}">
                <a16:creationId xmlns:a16="http://schemas.microsoft.com/office/drawing/2014/main" xmlns="" id="{8DC2ECEF-3EDB-D548-AB70-B7D2211DEE51}"/>
              </a:ext>
            </a:extLst>
          </p:cNvPr>
          <p:cNvSpPr/>
          <p:nvPr/>
        </p:nvSpPr>
        <p:spPr>
          <a:xfrm>
            <a:off x="8890895" y="2004261"/>
            <a:ext cx="1978405" cy="1199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ms-MY" sz="1600" b="1" dirty="0">
                <a:solidFill>
                  <a:schemeClr val="tx1"/>
                </a:solidFill>
              </a:rPr>
              <a:t>Etika Moden (Adab, Adat Istiadat, Adat Resam, Etika, Etos, Etiket)</a:t>
            </a:r>
          </a:p>
        </p:txBody>
      </p:sp>
      <p:sp>
        <p:nvSpPr>
          <p:cNvPr id="45" name="TextBox 44">
            <a:extLst>
              <a:ext uri="{FF2B5EF4-FFF2-40B4-BE49-F238E27FC236}">
                <a16:creationId xmlns:a16="http://schemas.microsoft.com/office/drawing/2014/main" xmlns="" id="{1379B80D-E533-EE40-A53A-6DD1A1D4347F}"/>
              </a:ext>
            </a:extLst>
          </p:cNvPr>
          <p:cNvSpPr txBox="1"/>
          <p:nvPr/>
        </p:nvSpPr>
        <p:spPr>
          <a:xfrm>
            <a:off x="7936383" y="2167616"/>
            <a:ext cx="909335" cy="461665"/>
          </a:xfrm>
          <a:prstGeom prst="rect">
            <a:avLst/>
          </a:prstGeom>
          <a:noFill/>
        </p:spPr>
        <p:txBody>
          <a:bodyPr wrap="square" rtlCol="0">
            <a:spAutoFit/>
          </a:bodyPr>
          <a:lstStyle/>
          <a:p>
            <a:pPr algn="ctr"/>
            <a:r>
              <a:rPr lang="ms-MY" sz="1200" dirty="0"/>
              <a:t>Bercampur gaul</a:t>
            </a:r>
          </a:p>
        </p:txBody>
      </p:sp>
      <p:cxnSp>
        <p:nvCxnSpPr>
          <p:cNvPr id="46" name="Straight Arrow Connector 45">
            <a:extLst>
              <a:ext uri="{FF2B5EF4-FFF2-40B4-BE49-F238E27FC236}">
                <a16:creationId xmlns:a16="http://schemas.microsoft.com/office/drawing/2014/main" xmlns="" id="{47EB939B-629E-AE47-A699-823BADCCA584}"/>
              </a:ext>
            </a:extLst>
          </p:cNvPr>
          <p:cNvCxnSpPr/>
          <p:nvPr/>
        </p:nvCxnSpPr>
        <p:spPr>
          <a:xfrm>
            <a:off x="7891208" y="2657140"/>
            <a:ext cx="9996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close up of a sign&#10;&#10;Description automatically generated">
            <a:extLst>
              <a:ext uri="{FF2B5EF4-FFF2-40B4-BE49-F238E27FC236}">
                <a16:creationId xmlns:a16="http://schemas.microsoft.com/office/drawing/2014/main" xmlns="" id="{3350A3C6-FDED-1E40-9618-497BF5AF8778}"/>
              </a:ext>
            </a:extLst>
          </p:cNvPr>
          <p:cNvPicPr>
            <a:picLocks noChangeAspect="1"/>
          </p:cNvPicPr>
          <p:nvPr/>
        </p:nvPicPr>
        <p:blipFill>
          <a:blip r:embed="rId3"/>
          <a:stretch>
            <a:fillRect/>
          </a:stretch>
        </p:blipFill>
        <p:spPr>
          <a:xfrm>
            <a:off x="5986208" y="3493464"/>
            <a:ext cx="4883092" cy="2929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307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ED65730-E471-8841-A22E-A77C09A587D8}"/>
              </a:ext>
            </a:extLst>
          </p:cNvPr>
          <p:cNvSpPr>
            <a:spLocks noGrp="1"/>
          </p:cNvSpPr>
          <p:nvPr>
            <p:ph idx="1"/>
          </p:nvPr>
        </p:nvSpPr>
        <p:spPr>
          <a:xfrm>
            <a:off x="838199" y="1723697"/>
            <a:ext cx="5846380" cy="2308128"/>
          </a:xfrm>
        </p:spPr>
        <p:txBody>
          <a:bodyPr>
            <a:normAutofit/>
          </a:bodyPr>
          <a:lstStyle/>
          <a:p>
            <a:r>
              <a:rPr lang="ms-MY" sz="2700" dirty="0">
                <a:latin typeface="Gill Sans MT" panose="020B0502020104020203" pitchFamily="34" charset="77"/>
              </a:rPr>
              <a:t>Namun </a:t>
            </a:r>
            <a:r>
              <a:rPr lang="ms-MY" sz="2700" b="1" dirty="0">
                <a:latin typeface="Gill Sans MT" panose="020B0502020104020203" pitchFamily="34" charset="77"/>
              </a:rPr>
              <a:t>tahap penghayatannya berbeza </a:t>
            </a:r>
            <a:r>
              <a:rPr lang="ms-MY" sz="2700" dirty="0">
                <a:latin typeface="Gill Sans MT" panose="020B0502020104020203" pitchFamily="34" charset="77"/>
              </a:rPr>
              <a:t>dan dipengaruhi oleh perkembangan </a:t>
            </a:r>
            <a:r>
              <a:rPr lang="ms-MY" sz="2700" b="1" dirty="0">
                <a:solidFill>
                  <a:srgbClr val="FF0000"/>
                </a:solidFill>
                <a:latin typeface="Gill Sans MT" panose="020B0502020104020203" pitchFamily="34" charset="77"/>
              </a:rPr>
              <a:t>sejarah</a:t>
            </a:r>
            <a:r>
              <a:rPr lang="ms-MY" sz="2700" dirty="0">
                <a:latin typeface="Gill Sans MT" panose="020B0502020104020203" pitchFamily="34" charset="77"/>
              </a:rPr>
              <a:t>, </a:t>
            </a:r>
            <a:r>
              <a:rPr lang="ms-MY" sz="2700" b="1" dirty="0">
                <a:latin typeface="Gill Sans MT" panose="020B0502020104020203" pitchFamily="34" charset="77"/>
              </a:rPr>
              <a:t>struktur sosial </a:t>
            </a:r>
            <a:r>
              <a:rPr lang="ms-MY" sz="2700" dirty="0">
                <a:latin typeface="Gill Sans MT" panose="020B0502020104020203" pitchFamily="34" charset="77"/>
              </a:rPr>
              <a:t>dan </a:t>
            </a:r>
            <a:r>
              <a:rPr lang="ms-MY" sz="2700" b="1" dirty="0">
                <a:latin typeface="Gill Sans MT" panose="020B0502020104020203" pitchFamily="34" charset="77"/>
              </a:rPr>
              <a:t>biografi</a:t>
            </a:r>
            <a:r>
              <a:rPr lang="ms-MY" sz="2700" dirty="0">
                <a:latin typeface="Gill Sans MT" panose="020B0502020104020203" pitchFamily="34" charset="77"/>
              </a:rPr>
              <a:t> masyarakat berkenaan. </a:t>
            </a:r>
          </a:p>
          <a:p>
            <a:endParaRPr lang="ms-MY" sz="2700" dirty="0">
              <a:latin typeface="Gill Sans MT" panose="020B0502020104020203" pitchFamily="34" charset="77"/>
            </a:endParaRPr>
          </a:p>
        </p:txBody>
      </p:sp>
      <p:pic>
        <p:nvPicPr>
          <p:cNvPr id="7" name="Picture 6" descr="A close up of a logo&#10;&#10;Description automatically generated">
            <a:extLst>
              <a:ext uri="{FF2B5EF4-FFF2-40B4-BE49-F238E27FC236}">
                <a16:creationId xmlns:a16="http://schemas.microsoft.com/office/drawing/2014/main" xmlns="" id="{1972253E-0982-DB44-B47B-8467C0431AB3}"/>
              </a:ext>
            </a:extLst>
          </p:cNvPr>
          <p:cNvPicPr>
            <a:picLocks noChangeAspect="1"/>
          </p:cNvPicPr>
          <p:nvPr/>
        </p:nvPicPr>
        <p:blipFill>
          <a:blip r:embed="rId3"/>
          <a:stretch>
            <a:fillRect/>
          </a:stretch>
        </p:blipFill>
        <p:spPr>
          <a:xfrm>
            <a:off x="972893" y="5468412"/>
            <a:ext cx="2349500" cy="4699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11" descr="A close up of a logo&#10;&#10;Description automatically generated">
            <a:extLst>
              <a:ext uri="{FF2B5EF4-FFF2-40B4-BE49-F238E27FC236}">
                <a16:creationId xmlns:a16="http://schemas.microsoft.com/office/drawing/2014/main" xmlns="" id="{DD0F6236-EA8D-2743-B302-48EE5A9FBA39}"/>
              </a:ext>
            </a:extLst>
          </p:cNvPr>
          <p:cNvPicPr>
            <a:picLocks noChangeAspect="1"/>
          </p:cNvPicPr>
          <p:nvPr/>
        </p:nvPicPr>
        <p:blipFill>
          <a:blip r:embed="rId4"/>
          <a:stretch>
            <a:fillRect/>
          </a:stretch>
        </p:blipFill>
        <p:spPr>
          <a:xfrm rot="493340">
            <a:off x="2655274" y="4810639"/>
            <a:ext cx="2095500" cy="469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3" name="Picture 32" descr="A close up of a logo&#10;&#10;Description automatically generated">
            <a:extLst>
              <a:ext uri="{FF2B5EF4-FFF2-40B4-BE49-F238E27FC236}">
                <a16:creationId xmlns:a16="http://schemas.microsoft.com/office/drawing/2014/main" xmlns="" id="{2FD1E307-805F-0640-9B35-D1AA3DC9BB77}"/>
              </a:ext>
            </a:extLst>
          </p:cNvPr>
          <p:cNvPicPr>
            <a:picLocks noChangeAspect="1"/>
          </p:cNvPicPr>
          <p:nvPr/>
        </p:nvPicPr>
        <p:blipFill>
          <a:blip r:embed="rId5"/>
          <a:stretch>
            <a:fillRect/>
          </a:stretch>
        </p:blipFill>
        <p:spPr>
          <a:xfrm>
            <a:off x="1055251" y="4197939"/>
            <a:ext cx="2501900" cy="4699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6" name="Picture 35" descr="A close up of a map&#10;&#10;Description automatically generated">
            <a:extLst>
              <a:ext uri="{FF2B5EF4-FFF2-40B4-BE49-F238E27FC236}">
                <a16:creationId xmlns:a16="http://schemas.microsoft.com/office/drawing/2014/main" xmlns="" id="{A09299FF-189A-304E-AF22-6C0E0C3265A8}"/>
              </a:ext>
            </a:extLst>
          </p:cNvPr>
          <p:cNvPicPr>
            <a:picLocks noChangeAspect="1"/>
          </p:cNvPicPr>
          <p:nvPr/>
        </p:nvPicPr>
        <p:blipFill>
          <a:blip r:embed="rId6"/>
          <a:stretch>
            <a:fillRect/>
          </a:stretch>
        </p:blipFill>
        <p:spPr>
          <a:xfrm>
            <a:off x="7677124" y="1561610"/>
            <a:ext cx="3765408" cy="24702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Picture 36" descr="A close up of text on a white background&#10;&#10;Description automatically generated">
            <a:extLst>
              <a:ext uri="{FF2B5EF4-FFF2-40B4-BE49-F238E27FC236}">
                <a16:creationId xmlns:a16="http://schemas.microsoft.com/office/drawing/2014/main" xmlns="" id="{9CBC5BC0-7798-AA4D-868E-00B9EF54D3D2}"/>
              </a:ext>
            </a:extLst>
          </p:cNvPr>
          <p:cNvPicPr>
            <a:picLocks noChangeAspect="1"/>
          </p:cNvPicPr>
          <p:nvPr/>
        </p:nvPicPr>
        <p:blipFill>
          <a:blip r:embed="rId7"/>
          <a:stretch>
            <a:fillRect/>
          </a:stretch>
        </p:blipFill>
        <p:spPr>
          <a:xfrm>
            <a:off x="5646804" y="3561918"/>
            <a:ext cx="3912754" cy="29345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xmlns="" id="{4B69F766-7B90-7B4D-BE8D-20C8762B3DA4}"/>
              </a:ext>
            </a:extLst>
          </p:cNvPr>
          <p:cNvSpPr>
            <a:spLocks noGrp="1"/>
          </p:cNvSpPr>
          <p:nvPr>
            <p:ph type="title"/>
          </p:nvPr>
        </p:nvSpPr>
        <p:spPr>
          <a:xfrm>
            <a:off x="659523" y="318409"/>
            <a:ext cx="10515600" cy="1290318"/>
          </a:xfrm>
        </p:spPr>
        <p:txBody>
          <a:bodyPr>
            <a:noAutofit/>
          </a:bodyPr>
          <a:lstStyle/>
          <a:p>
            <a:r>
              <a:rPr lang="ms-MY" sz="2800" b="1" dirty="0">
                <a:latin typeface="Gill Sans MT" panose="020B0502020104020203" pitchFamily="34" charset="77"/>
              </a:rPr>
              <a:t>3. </a:t>
            </a:r>
            <a:r>
              <a:rPr lang="en-GB" sz="2800" b="1" dirty="0" err="1">
                <a:latin typeface="Gill Sans MT" panose="020B0502020104020203" pitchFamily="34" charset="77"/>
              </a:rPr>
              <a:t>Kerangka</a:t>
            </a:r>
            <a:r>
              <a:rPr lang="en-GB" sz="2800" b="1" dirty="0">
                <a:latin typeface="Gill Sans MT" panose="020B0502020104020203" pitchFamily="34" charset="77"/>
              </a:rPr>
              <a:t> </a:t>
            </a:r>
            <a:r>
              <a:rPr lang="en-GB" sz="2800" b="1" dirty="0" err="1">
                <a:latin typeface="Gill Sans MT" panose="020B0502020104020203" pitchFamily="34" charset="77"/>
              </a:rPr>
              <a:t>Menganalisis</a:t>
            </a:r>
            <a:r>
              <a:rPr lang="en-GB" sz="2800" b="1" dirty="0">
                <a:latin typeface="Gill Sans MT" panose="020B0502020104020203" pitchFamily="34" charset="77"/>
              </a:rPr>
              <a:t> </a:t>
            </a:r>
            <a:r>
              <a:rPr lang="en-GB" sz="2800" b="1" dirty="0" err="1">
                <a:latin typeface="Gill Sans MT" panose="020B0502020104020203" pitchFamily="34" charset="77"/>
              </a:rPr>
              <a:t>Etika</a:t>
            </a:r>
            <a:r>
              <a:rPr lang="en-GB" sz="2800" b="1" dirty="0">
                <a:latin typeface="Gill Sans MT" panose="020B0502020104020203" pitchFamily="34" charset="77"/>
              </a:rPr>
              <a:t> dan </a:t>
            </a:r>
            <a:r>
              <a:rPr lang="en-GB" sz="2800" b="1" dirty="0" err="1">
                <a:latin typeface="Gill Sans MT" panose="020B0502020104020203" pitchFamily="34" charset="77"/>
              </a:rPr>
              <a:t>Peradaban</a:t>
            </a:r>
            <a:r>
              <a:rPr lang="en-GB" sz="2800" b="1" dirty="0">
                <a:latin typeface="Gill Sans MT" panose="020B0502020104020203" pitchFamily="34" charset="77"/>
              </a:rPr>
              <a:t> </a:t>
            </a:r>
            <a:r>
              <a:rPr lang="en-GB" sz="2800" b="1" dirty="0" err="1">
                <a:latin typeface="Gill Sans MT" panose="020B0502020104020203" pitchFamily="34" charset="77"/>
              </a:rPr>
              <a:t>acuan</a:t>
            </a:r>
            <a:r>
              <a:rPr lang="en-GB" sz="2800" b="1" dirty="0">
                <a:latin typeface="Gill Sans MT" panose="020B0502020104020203" pitchFamily="34" charset="77"/>
              </a:rPr>
              <a:t> Malaysia </a:t>
            </a:r>
            <a:r>
              <a:rPr lang="en-GB" sz="2800" b="1" dirty="0" err="1">
                <a:latin typeface="Gill Sans MT" panose="020B0502020104020203" pitchFamily="34" charset="77"/>
              </a:rPr>
              <a:t>melalui</a:t>
            </a:r>
            <a:r>
              <a:rPr lang="en-GB" sz="2800" b="1" dirty="0">
                <a:latin typeface="Gill Sans MT" panose="020B0502020104020203" pitchFamily="34" charset="77"/>
              </a:rPr>
              <a:t> </a:t>
            </a:r>
            <a:r>
              <a:rPr lang="en-GB" sz="2800" b="1" dirty="0" err="1">
                <a:latin typeface="Gill Sans MT" panose="020B0502020104020203" pitchFamily="34" charset="77"/>
              </a:rPr>
              <a:t>sejarah</a:t>
            </a:r>
            <a:r>
              <a:rPr lang="en-GB" sz="2800" b="1" dirty="0">
                <a:latin typeface="Gill Sans MT" panose="020B0502020104020203" pitchFamily="34" charset="77"/>
              </a:rPr>
              <a:t>, </a:t>
            </a:r>
            <a:r>
              <a:rPr lang="en-GB" sz="2800" b="1" dirty="0" err="1">
                <a:latin typeface="Gill Sans MT" panose="020B0502020104020203" pitchFamily="34" charset="77"/>
              </a:rPr>
              <a:t>struktur</a:t>
            </a:r>
            <a:r>
              <a:rPr lang="en-GB" sz="2800" b="1" dirty="0">
                <a:latin typeface="Gill Sans MT" panose="020B0502020104020203" pitchFamily="34" charset="77"/>
              </a:rPr>
              <a:t> </a:t>
            </a:r>
            <a:r>
              <a:rPr lang="en-GB" sz="2800" b="1" dirty="0" err="1">
                <a:latin typeface="Gill Sans MT" panose="020B0502020104020203" pitchFamily="34" charset="77"/>
              </a:rPr>
              <a:t>sosial</a:t>
            </a:r>
            <a:r>
              <a:rPr lang="en-GB" sz="2800" b="1" dirty="0">
                <a:latin typeface="Gill Sans MT" panose="020B0502020104020203" pitchFamily="34" charset="77"/>
              </a:rPr>
              <a:t> dan </a:t>
            </a:r>
            <a:r>
              <a:rPr lang="en-GB" sz="2800" b="1" dirty="0" err="1">
                <a:latin typeface="Gill Sans MT" panose="020B0502020104020203" pitchFamily="34" charset="77"/>
              </a:rPr>
              <a:t>biografi</a:t>
            </a:r>
            <a:r>
              <a:rPr lang="en-GB" sz="2800" b="1" dirty="0">
                <a:latin typeface="Gill Sans MT" panose="020B0502020104020203" pitchFamily="34" charset="77"/>
              </a:rPr>
              <a:t> (</a:t>
            </a:r>
            <a:r>
              <a:rPr lang="en-GB" sz="2800" b="1" dirty="0" err="1">
                <a:latin typeface="Gill Sans MT" panose="020B0502020104020203" pitchFamily="34" charset="77"/>
              </a:rPr>
              <a:t>riwayat</a:t>
            </a:r>
            <a:r>
              <a:rPr lang="en-GB" sz="2800" b="1" dirty="0">
                <a:latin typeface="Gill Sans MT" panose="020B0502020104020203" pitchFamily="34" charset="77"/>
              </a:rPr>
              <a:t>)</a:t>
            </a:r>
            <a:endParaRPr lang="ms-MY" sz="2800" b="1" dirty="0">
              <a:latin typeface="Gill Sans MT" panose="020B0502020104020203" pitchFamily="34" charset="77"/>
            </a:endParaRPr>
          </a:p>
        </p:txBody>
      </p:sp>
    </p:spTree>
    <p:extLst>
      <p:ext uri="{BB962C8B-B14F-4D97-AF65-F5344CB8AC3E}">
        <p14:creationId xmlns:p14="http://schemas.microsoft.com/office/powerpoint/2010/main" val="89120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38A69-A83C-8241-BB93-4A8EF5455D82}"/>
              </a:ext>
            </a:extLst>
          </p:cNvPr>
          <p:cNvSpPr>
            <a:spLocks noGrp="1"/>
          </p:cNvSpPr>
          <p:nvPr>
            <p:ph type="title"/>
          </p:nvPr>
        </p:nvSpPr>
        <p:spPr>
          <a:xfrm>
            <a:off x="838200" y="365125"/>
            <a:ext cx="10515600" cy="820879"/>
          </a:xfrm>
        </p:spPr>
        <p:txBody>
          <a:bodyPr>
            <a:normAutofit/>
          </a:bodyPr>
          <a:lstStyle/>
          <a:p>
            <a:pPr algn="ctr"/>
            <a:r>
              <a:rPr lang="ms-MY" sz="3600" b="1" dirty="0">
                <a:latin typeface="Gill Sans MT" panose="020B0502020104020203" pitchFamily="34" charset="77"/>
              </a:rPr>
              <a:t>Sinopsis Topik 1</a:t>
            </a:r>
          </a:p>
        </p:txBody>
      </p:sp>
      <p:sp>
        <p:nvSpPr>
          <p:cNvPr id="3" name="Content Placeholder 2">
            <a:extLst>
              <a:ext uri="{FF2B5EF4-FFF2-40B4-BE49-F238E27FC236}">
                <a16:creationId xmlns:a16="http://schemas.microsoft.com/office/drawing/2014/main" xmlns="" id="{9C85FAF6-4F68-1642-8356-A59415177B92}"/>
              </a:ext>
            </a:extLst>
          </p:cNvPr>
          <p:cNvSpPr>
            <a:spLocks noGrp="1"/>
          </p:cNvSpPr>
          <p:nvPr>
            <p:ph idx="1"/>
          </p:nvPr>
        </p:nvSpPr>
        <p:spPr>
          <a:xfrm>
            <a:off x="838200" y="1403288"/>
            <a:ext cx="10515600" cy="4961298"/>
          </a:xfrm>
        </p:spPr>
        <p:txBody>
          <a:bodyPr>
            <a:noAutofit/>
          </a:bodyPr>
          <a:lstStyle/>
          <a:p>
            <a:pPr marL="0" indent="0" algn="just">
              <a:buNone/>
            </a:pPr>
            <a:r>
              <a:rPr lang="ms-MY" sz="2400" dirty="0">
                <a:latin typeface="Gill Sans MT" panose="020B0502020104020203" pitchFamily="34" charset="77"/>
              </a:rPr>
              <a:t>Etika dan peradaban penting dalam sesebuah masyarakat, namun tahap penghayatannya berbeza dan dipengaruhi oleh perkembangan sejarah, struktur sosial dan biografi masyarakat berkenaan. Penghayatan etika dan peradaban di Malaysia boleh dihuraikan dan difahami mengikut ‘acuan Malaysia’ berdasarkan susur masa evolusi sejarahnya, iaitu, </a:t>
            </a:r>
            <a:r>
              <a:rPr lang="ms-MY" sz="2400" b="1" dirty="0">
                <a:latin typeface="Gill Sans MT" panose="020B0502020104020203" pitchFamily="34" charset="77"/>
              </a:rPr>
              <a:t>Pra-kolonial, Kolonial dan Pasca-Kolonial (</a:t>
            </a:r>
            <a:r>
              <a:rPr lang="ms-MY" sz="2400" b="1" dirty="0" err="1">
                <a:latin typeface="Gill Sans MT" panose="020B0502020104020203" pitchFamily="34" charset="77"/>
              </a:rPr>
              <a:t>PrK</a:t>
            </a:r>
            <a:r>
              <a:rPr lang="ms-MY" sz="2400" b="1" dirty="0">
                <a:latin typeface="Gill Sans MT" panose="020B0502020104020203" pitchFamily="34" charset="77"/>
              </a:rPr>
              <a:t>-Kol-</a:t>
            </a:r>
            <a:r>
              <a:rPr lang="ms-MY" sz="2400" b="1" dirty="0" err="1">
                <a:latin typeface="Gill Sans MT" panose="020B0502020104020203" pitchFamily="34" charset="77"/>
              </a:rPr>
              <a:t>PcK</a:t>
            </a:r>
            <a:r>
              <a:rPr lang="ms-MY" sz="2400" b="1" dirty="0">
                <a:latin typeface="Gill Sans MT" panose="020B0502020104020203" pitchFamily="34" charset="77"/>
              </a:rPr>
              <a:t>).</a:t>
            </a:r>
            <a:r>
              <a:rPr lang="ms-MY" sz="2400" dirty="0">
                <a:latin typeface="Gill Sans MT" panose="020B0502020104020203" pitchFamily="34" charset="77"/>
              </a:rPr>
              <a:t> Sifat dan kefahaman mengenai etika berciri moden diperkenal dan dilaksanakan semasa era kolonial Eropah. Sebelumnya, pada era pra-kolonial, dalam wilayah Alam Melayu, konsep ‘adab’ dan ‘adat’ (adat istiadat dan adat resam), merupakan sebahagian daripada bentuk etika ketika itu, telah wujud mendukung sistem nilai pemerintahan, masyarakat tradisional serta peradaban. Gabungan kedua-dua bentuk etika, </a:t>
            </a:r>
            <a:r>
              <a:rPr lang="ms-MY" sz="2400" u="sng" dirty="0">
                <a:latin typeface="Gill Sans MT" panose="020B0502020104020203" pitchFamily="34" charset="77"/>
              </a:rPr>
              <a:t>tradisional dan moden</a:t>
            </a:r>
            <a:r>
              <a:rPr lang="ms-MY" sz="2400" dirty="0">
                <a:latin typeface="Gill Sans MT" panose="020B0502020104020203" pitchFamily="34" charset="77"/>
              </a:rPr>
              <a:t> tersebut, telah tergarap pada era pasca-kolonial yang pula tersulam dalam acuan Malaysia. Penekanan kepada ‘</a:t>
            </a:r>
            <a:r>
              <a:rPr lang="ms-MY" sz="2400" u="sng" dirty="0">
                <a:latin typeface="Gill Sans MT" panose="020B0502020104020203" pitchFamily="34" charset="77"/>
              </a:rPr>
              <a:t>penghayatan</a:t>
            </a:r>
            <a:r>
              <a:rPr lang="ms-MY" sz="2400" dirty="0">
                <a:latin typeface="Gill Sans MT" panose="020B0502020104020203" pitchFamily="34" charset="77"/>
              </a:rPr>
              <a:t>’ mengundang kita mengupas secara terfokus terhadap idea, proses dan praktis etika dan peradaban dalam masyarakat Malaysia, dulu dan sekarang. Inilah kekuatan </a:t>
            </a:r>
            <a:r>
              <a:rPr lang="ms-MY" sz="2400" b="1" dirty="0">
                <a:latin typeface="Gill Sans MT" panose="020B0502020104020203" pitchFamily="34" charset="77"/>
              </a:rPr>
              <a:t>Kursus Penghayatan Etika dan Peradaban (KPE&amp;P).</a:t>
            </a:r>
            <a:endParaRPr lang="en-MY" sz="2400" dirty="0">
              <a:latin typeface="Gill Sans MT" panose="020B0502020104020203" pitchFamily="34" charset="77"/>
            </a:endParaRPr>
          </a:p>
          <a:p>
            <a:pPr algn="just"/>
            <a:endParaRPr lang="ms-MY" sz="2400" dirty="0">
              <a:latin typeface="Gill Sans MT" panose="020B0502020104020203" pitchFamily="34" charset="77"/>
            </a:endParaRPr>
          </a:p>
        </p:txBody>
      </p:sp>
    </p:spTree>
    <p:extLst>
      <p:ext uri="{BB962C8B-B14F-4D97-AF65-F5344CB8AC3E}">
        <p14:creationId xmlns:p14="http://schemas.microsoft.com/office/powerpoint/2010/main" val="4121686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9F766-7B90-7B4D-BE8D-20C8762B3DA4}"/>
              </a:ext>
            </a:extLst>
          </p:cNvPr>
          <p:cNvSpPr>
            <a:spLocks noGrp="1"/>
          </p:cNvSpPr>
          <p:nvPr>
            <p:ph type="title"/>
          </p:nvPr>
        </p:nvSpPr>
        <p:spPr>
          <a:xfrm>
            <a:off x="838200" y="424897"/>
            <a:ext cx="10515600" cy="892175"/>
          </a:xfrm>
        </p:spPr>
        <p:txBody>
          <a:bodyPr>
            <a:noAutofit/>
          </a:bodyPr>
          <a:lstStyle/>
          <a:p>
            <a:r>
              <a:rPr lang="ms-MY" sz="2800" b="1" dirty="0">
                <a:latin typeface="Gill Sans MT" panose="020B0502020104020203" pitchFamily="34" charset="77"/>
              </a:rPr>
              <a:t>3. </a:t>
            </a:r>
            <a:r>
              <a:rPr lang="en-GB" sz="2800" b="1" dirty="0" err="1">
                <a:latin typeface="Gill Sans MT" panose="020B0502020104020203" pitchFamily="34" charset="77"/>
              </a:rPr>
              <a:t>Kerangka</a:t>
            </a:r>
            <a:r>
              <a:rPr lang="en-GB" sz="2800" b="1" dirty="0">
                <a:latin typeface="Gill Sans MT" panose="020B0502020104020203" pitchFamily="34" charset="77"/>
              </a:rPr>
              <a:t> </a:t>
            </a:r>
            <a:r>
              <a:rPr lang="en-GB" sz="2800" b="1" dirty="0" err="1">
                <a:latin typeface="Gill Sans MT" panose="020B0502020104020203" pitchFamily="34" charset="77"/>
              </a:rPr>
              <a:t>Menganalisis</a:t>
            </a:r>
            <a:r>
              <a:rPr lang="en-GB" sz="2800" b="1" dirty="0">
                <a:latin typeface="Gill Sans MT" panose="020B0502020104020203" pitchFamily="34" charset="77"/>
              </a:rPr>
              <a:t> </a:t>
            </a:r>
            <a:r>
              <a:rPr lang="en-GB" sz="2800" b="1" dirty="0" err="1">
                <a:latin typeface="Gill Sans MT" panose="020B0502020104020203" pitchFamily="34" charset="77"/>
              </a:rPr>
              <a:t>Etika</a:t>
            </a:r>
            <a:r>
              <a:rPr lang="en-GB" sz="2800" b="1" dirty="0">
                <a:latin typeface="Gill Sans MT" panose="020B0502020104020203" pitchFamily="34" charset="77"/>
              </a:rPr>
              <a:t> dan </a:t>
            </a:r>
            <a:r>
              <a:rPr lang="en-GB" sz="2800" b="1" dirty="0" err="1">
                <a:latin typeface="Gill Sans MT" panose="020B0502020104020203" pitchFamily="34" charset="77"/>
              </a:rPr>
              <a:t>Peradaban</a:t>
            </a:r>
            <a:r>
              <a:rPr lang="en-GB" sz="2800" b="1" dirty="0">
                <a:latin typeface="Gill Sans MT" panose="020B0502020104020203" pitchFamily="34" charset="77"/>
              </a:rPr>
              <a:t> </a:t>
            </a:r>
            <a:r>
              <a:rPr lang="en-GB" sz="2800" b="1" dirty="0" err="1">
                <a:latin typeface="Gill Sans MT" panose="020B0502020104020203" pitchFamily="34" charset="77"/>
              </a:rPr>
              <a:t>acuan</a:t>
            </a:r>
            <a:r>
              <a:rPr lang="en-GB" sz="2800" b="1" dirty="0">
                <a:latin typeface="Gill Sans MT" panose="020B0502020104020203" pitchFamily="34" charset="77"/>
              </a:rPr>
              <a:t> Malaysia </a:t>
            </a:r>
            <a:r>
              <a:rPr lang="en-GB" sz="2800" b="1" dirty="0" err="1">
                <a:latin typeface="Gill Sans MT" panose="020B0502020104020203" pitchFamily="34" charset="77"/>
              </a:rPr>
              <a:t>melalui</a:t>
            </a:r>
            <a:r>
              <a:rPr lang="en-GB" sz="2800" b="1" dirty="0">
                <a:latin typeface="Gill Sans MT" panose="020B0502020104020203" pitchFamily="34" charset="77"/>
              </a:rPr>
              <a:t> </a:t>
            </a:r>
            <a:r>
              <a:rPr lang="en-GB" sz="2800" b="1" dirty="0" err="1">
                <a:latin typeface="Gill Sans MT" panose="020B0502020104020203" pitchFamily="34" charset="77"/>
              </a:rPr>
              <a:t>sejarah</a:t>
            </a:r>
            <a:r>
              <a:rPr lang="en-GB" sz="2800" b="1" dirty="0">
                <a:latin typeface="Gill Sans MT" panose="020B0502020104020203" pitchFamily="34" charset="77"/>
              </a:rPr>
              <a:t>, </a:t>
            </a:r>
            <a:r>
              <a:rPr lang="en-GB" sz="2800" b="1" dirty="0" err="1">
                <a:latin typeface="Gill Sans MT" panose="020B0502020104020203" pitchFamily="34" charset="77"/>
              </a:rPr>
              <a:t>struktur</a:t>
            </a:r>
            <a:r>
              <a:rPr lang="en-GB" sz="2800" b="1" dirty="0">
                <a:latin typeface="Gill Sans MT" panose="020B0502020104020203" pitchFamily="34" charset="77"/>
              </a:rPr>
              <a:t> </a:t>
            </a:r>
            <a:r>
              <a:rPr lang="en-GB" sz="2800" b="1" dirty="0" err="1">
                <a:latin typeface="Gill Sans MT" panose="020B0502020104020203" pitchFamily="34" charset="77"/>
              </a:rPr>
              <a:t>sosial</a:t>
            </a:r>
            <a:r>
              <a:rPr lang="en-GB" sz="2800" b="1" dirty="0">
                <a:latin typeface="Gill Sans MT" panose="020B0502020104020203" pitchFamily="34" charset="77"/>
              </a:rPr>
              <a:t> dan </a:t>
            </a:r>
            <a:r>
              <a:rPr lang="en-GB" sz="2800" b="1" dirty="0" err="1">
                <a:latin typeface="Gill Sans MT" panose="020B0502020104020203" pitchFamily="34" charset="77"/>
              </a:rPr>
              <a:t>biografi</a:t>
            </a:r>
            <a:r>
              <a:rPr lang="en-GB" sz="2800" b="1" dirty="0">
                <a:latin typeface="Gill Sans MT" panose="020B0502020104020203" pitchFamily="34" charset="77"/>
              </a:rPr>
              <a:t> (</a:t>
            </a:r>
            <a:r>
              <a:rPr lang="en-GB" sz="2800" b="1" dirty="0" err="1">
                <a:latin typeface="Gill Sans MT" panose="020B0502020104020203" pitchFamily="34" charset="77"/>
              </a:rPr>
              <a:t>riwayat</a:t>
            </a:r>
            <a:r>
              <a:rPr lang="en-GB" sz="2800" b="1" dirty="0">
                <a:latin typeface="Gill Sans MT" panose="020B0502020104020203" pitchFamily="34" charset="77"/>
              </a:rPr>
              <a:t>)</a:t>
            </a:r>
            <a:endParaRPr lang="ms-MY" sz="2800" b="1" dirty="0">
              <a:latin typeface="Gill Sans MT" panose="020B0502020104020203" pitchFamily="34" charset="77"/>
            </a:endParaRPr>
          </a:p>
        </p:txBody>
      </p:sp>
      <p:sp>
        <p:nvSpPr>
          <p:cNvPr id="3" name="Content Placeholder 2">
            <a:extLst>
              <a:ext uri="{FF2B5EF4-FFF2-40B4-BE49-F238E27FC236}">
                <a16:creationId xmlns:a16="http://schemas.microsoft.com/office/drawing/2014/main" xmlns="" id="{1ED65730-E471-8841-A22E-A77C09A587D8}"/>
              </a:ext>
            </a:extLst>
          </p:cNvPr>
          <p:cNvSpPr>
            <a:spLocks noGrp="1"/>
          </p:cNvSpPr>
          <p:nvPr>
            <p:ph idx="1"/>
          </p:nvPr>
        </p:nvSpPr>
        <p:spPr>
          <a:xfrm>
            <a:off x="838200" y="1932275"/>
            <a:ext cx="4157870" cy="2993449"/>
          </a:xfrm>
        </p:spPr>
        <p:txBody>
          <a:bodyPr>
            <a:normAutofit lnSpcReduction="10000"/>
          </a:bodyPr>
          <a:lstStyle/>
          <a:p>
            <a:r>
              <a:rPr lang="ms-MY" dirty="0">
                <a:latin typeface="Gill Sans MT" panose="020B0502020104020203" pitchFamily="34" charset="77"/>
              </a:rPr>
              <a:t>Namun </a:t>
            </a:r>
            <a:r>
              <a:rPr lang="ms-MY" b="1" dirty="0">
                <a:latin typeface="Gill Sans MT" panose="020B0502020104020203" pitchFamily="34" charset="77"/>
              </a:rPr>
              <a:t>tahap penghayatannya berbeza </a:t>
            </a:r>
            <a:r>
              <a:rPr lang="ms-MY" dirty="0">
                <a:latin typeface="Gill Sans MT" panose="020B0502020104020203" pitchFamily="34" charset="77"/>
              </a:rPr>
              <a:t>dan dipengaruhi oleh perkembangan </a:t>
            </a:r>
            <a:r>
              <a:rPr lang="ms-MY" b="1" dirty="0">
                <a:latin typeface="Gill Sans MT" panose="020B0502020104020203" pitchFamily="34" charset="77"/>
              </a:rPr>
              <a:t>sejarah</a:t>
            </a:r>
            <a:r>
              <a:rPr lang="ms-MY" dirty="0">
                <a:latin typeface="Gill Sans MT" panose="020B0502020104020203" pitchFamily="34" charset="77"/>
              </a:rPr>
              <a:t>, </a:t>
            </a:r>
            <a:r>
              <a:rPr lang="ms-MY" sz="3600" b="1" dirty="0">
                <a:solidFill>
                  <a:srgbClr val="FF0000"/>
                </a:solidFill>
                <a:latin typeface="Gill Sans MT" panose="020B0502020104020203" pitchFamily="34" charset="77"/>
              </a:rPr>
              <a:t>struktur sosial </a:t>
            </a:r>
            <a:r>
              <a:rPr lang="ms-MY" dirty="0">
                <a:latin typeface="Gill Sans MT" panose="020B0502020104020203" pitchFamily="34" charset="77"/>
              </a:rPr>
              <a:t>dan </a:t>
            </a:r>
            <a:r>
              <a:rPr lang="ms-MY" b="1" dirty="0">
                <a:latin typeface="Gill Sans MT" panose="020B0502020104020203" pitchFamily="34" charset="77"/>
              </a:rPr>
              <a:t>biografi</a:t>
            </a:r>
            <a:r>
              <a:rPr lang="ms-MY" dirty="0">
                <a:latin typeface="Gill Sans MT" panose="020B0502020104020203" pitchFamily="34" charset="77"/>
              </a:rPr>
              <a:t> masyarakat berkenaan. </a:t>
            </a:r>
          </a:p>
          <a:p>
            <a:endParaRPr lang="ms-MY" dirty="0">
              <a:latin typeface="Gill Sans MT" panose="020B0502020104020203" pitchFamily="34" charset="77"/>
            </a:endParaRPr>
          </a:p>
        </p:txBody>
      </p:sp>
      <p:pic>
        <p:nvPicPr>
          <p:cNvPr id="10" name="Picture 9" descr="A screenshot of a cell phone&#10;&#10;Description automatically generated">
            <a:extLst>
              <a:ext uri="{FF2B5EF4-FFF2-40B4-BE49-F238E27FC236}">
                <a16:creationId xmlns:a16="http://schemas.microsoft.com/office/drawing/2014/main" xmlns="" id="{4C0F3FED-5355-9B42-9D2B-B2FCEDA99962}"/>
              </a:ext>
            </a:extLst>
          </p:cNvPr>
          <p:cNvPicPr>
            <a:picLocks noChangeAspect="1"/>
          </p:cNvPicPr>
          <p:nvPr/>
        </p:nvPicPr>
        <p:blipFill rotWithShape="1">
          <a:blip r:embed="rId3"/>
          <a:srcRect t="16535"/>
          <a:stretch/>
        </p:blipFill>
        <p:spPr>
          <a:xfrm rot="305857">
            <a:off x="7813712" y="1630662"/>
            <a:ext cx="3907716" cy="24462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descr="A person smiling for the camera&#10;&#10;Description automatically generated">
            <a:extLst>
              <a:ext uri="{FF2B5EF4-FFF2-40B4-BE49-F238E27FC236}">
                <a16:creationId xmlns:a16="http://schemas.microsoft.com/office/drawing/2014/main" xmlns="" id="{0E52B4EF-87E2-C441-8E9D-648A7F7D8F41}"/>
              </a:ext>
            </a:extLst>
          </p:cNvPr>
          <p:cNvPicPr>
            <a:picLocks noChangeAspect="1"/>
          </p:cNvPicPr>
          <p:nvPr/>
        </p:nvPicPr>
        <p:blipFill>
          <a:blip r:embed="rId4"/>
          <a:stretch>
            <a:fillRect/>
          </a:stretch>
        </p:blipFill>
        <p:spPr>
          <a:xfrm>
            <a:off x="4890054" y="3421396"/>
            <a:ext cx="3858796" cy="300865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98994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9F766-7B90-7B4D-BE8D-20C8762B3DA4}"/>
              </a:ext>
            </a:extLst>
          </p:cNvPr>
          <p:cNvSpPr>
            <a:spLocks noGrp="1"/>
          </p:cNvSpPr>
          <p:nvPr>
            <p:ph type="title"/>
          </p:nvPr>
        </p:nvSpPr>
        <p:spPr>
          <a:xfrm>
            <a:off x="667613" y="609555"/>
            <a:ext cx="10515600" cy="892175"/>
          </a:xfrm>
        </p:spPr>
        <p:txBody>
          <a:bodyPr>
            <a:noAutofit/>
          </a:bodyPr>
          <a:lstStyle/>
          <a:p>
            <a:r>
              <a:rPr lang="ms-MY" sz="2800" b="1" dirty="0">
                <a:latin typeface="Gill Sans MT" panose="020B0502020104020203" pitchFamily="34" charset="77"/>
              </a:rPr>
              <a:t>3. </a:t>
            </a:r>
            <a:r>
              <a:rPr lang="en-GB" sz="2800" b="1" dirty="0" err="1">
                <a:latin typeface="Gill Sans MT" panose="020B0502020104020203" pitchFamily="34" charset="77"/>
              </a:rPr>
              <a:t>Kerangka</a:t>
            </a:r>
            <a:r>
              <a:rPr lang="en-GB" sz="2800" b="1" dirty="0">
                <a:latin typeface="Gill Sans MT" panose="020B0502020104020203" pitchFamily="34" charset="77"/>
              </a:rPr>
              <a:t> </a:t>
            </a:r>
            <a:r>
              <a:rPr lang="en-GB" sz="2800" b="1" dirty="0" err="1">
                <a:latin typeface="Gill Sans MT" panose="020B0502020104020203" pitchFamily="34" charset="77"/>
              </a:rPr>
              <a:t>Menganalisis</a:t>
            </a:r>
            <a:r>
              <a:rPr lang="en-GB" sz="2800" b="1" dirty="0">
                <a:latin typeface="Gill Sans MT" panose="020B0502020104020203" pitchFamily="34" charset="77"/>
              </a:rPr>
              <a:t> </a:t>
            </a:r>
            <a:r>
              <a:rPr lang="en-GB" sz="2800" b="1" dirty="0" err="1">
                <a:latin typeface="Gill Sans MT" panose="020B0502020104020203" pitchFamily="34" charset="77"/>
              </a:rPr>
              <a:t>Etika</a:t>
            </a:r>
            <a:r>
              <a:rPr lang="en-GB" sz="2800" b="1" dirty="0">
                <a:latin typeface="Gill Sans MT" panose="020B0502020104020203" pitchFamily="34" charset="77"/>
              </a:rPr>
              <a:t> dan </a:t>
            </a:r>
            <a:r>
              <a:rPr lang="en-GB" sz="2800" b="1" dirty="0" err="1">
                <a:latin typeface="Gill Sans MT" panose="020B0502020104020203" pitchFamily="34" charset="77"/>
              </a:rPr>
              <a:t>Peradaban</a:t>
            </a:r>
            <a:r>
              <a:rPr lang="en-GB" sz="2800" b="1" dirty="0">
                <a:latin typeface="Gill Sans MT" panose="020B0502020104020203" pitchFamily="34" charset="77"/>
              </a:rPr>
              <a:t> </a:t>
            </a:r>
            <a:r>
              <a:rPr lang="en-GB" sz="2800" b="1" dirty="0" err="1">
                <a:latin typeface="Gill Sans MT" panose="020B0502020104020203" pitchFamily="34" charset="77"/>
              </a:rPr>
              <a:t>acuan</a:t>
            </a:r>
            <a:r>
              <a:rPr lang="en-GB" sz="2800" b="1" dirty="0">
                <a:latin typeface="Gill Sans MT" panose="020B0502020104020203" pitchFamily="34" charset="77"/>
              </a:rPr>
              <a:t> Malaysia </a:t>
            </a:r>
            <a:r>
              <a:rPr lang="en-GB" sz="2800" b="1" dirty="0" err="1">
                <a:latin typeface="Gill Sans MT" panose="020B0502020104020203" pitchFamily="34" charset="77"/>
              </a:rPr>
              <a:t>melalui</a:t>
            </a:r>
            <a:r>
              <a:rPr lang="en-GB" sz="2800" b="1" dirty="0">
                <a:latin typeface="Gill Sans MT" panose="020B0502020104020203" pitchFamily="34" charset="77"/>
              </a:rPr>
              <a:t> </a:t>
            </a:r>
            <a:r>
              <a:rPr lang="en-GB" sz="2800" b="1" dirty="0" err="1">
                <a:latin typeface="Gill Sans MT" panose="020B0502020104020203" pitchFamily="34" charset="77"/>
              </a:rPr>
              <a:t>sejarah</a:t>
            </a:r>
            <a:r>
              <a:rPr lang="en-GB" sz="2800" b="1" dirty="0">
                <a:latin typeface="Gill Sans MT" panose="020B0502020104020203" pitchFamily="34" charset="77"/>
              </a:rPr>
              <a:t>, </a:t>
            </a:r>
            <a:r>
              <a:rPr lang="en-GB" sz="2800" b="1" dirty="0" err="1">
                <a:latin typeface="Gill Sans MT" panose="020B0502020104020203" pitchFamily="34" charset="77"/>
              </a:rPr>
              <a:t>struktur</a:t>
            </a:r>
            <a:r>
              <a:rPr lang="en-GB" sz="2800" b="1" dirty="0">
                <a:latin typeface="Gill Sans MT" panose="020B0502020104020203" pitchFamily="34" charset="77"/>
              </a:rPr>
              <a:t> </a:t>
            </a:r>
            <a:r>
              <a:rPr lang="en-GB" sz="2800" b="1" dirty="0" err="1">
                <a:latin typeface="Gill Sans MT" panose="020B0502020104020203" pitchFamily="34" charset="77"/>
              </a:rPr>
              <a:t>sosial</a:t>
            </a:r>
            <a:r>
              <a:rPr lang="en-GB" sz="2800" b="1" dirty="0">
                <a:latin typeface="Gill Sans MT" panose="020B0502020104020203" pitchFamily="34" charset="77"/>
              </a:rPr>
              <a:t> dan </a:t>
            </a:r>
            <a:r>
              <a:rPr lang="en-GB" sz="2800" b="1" dirty="0" err="1">
                <a:latin typeface="Gill Sans MT" panose="020B0502020104020203" pitchFamily="34" charset="77"/>
              </a:rPr>
              <a:t>biografi</a:t>
            </a:r>
            <a:r>
              <a:rPr lang="en-GB" sz="2800" b="1" dirty="0">
                <a:latin typeface="Gill Sans MT" panose="020B0502020104020203" pitchFamily="34" charset="77"/>
              </a:rPr>
              <a:t> (</a:t>
            </a:r>
            <a:r>
              <a:rPr lang="en-GB" sz="2800" b="1" dirty="0" err="1">
                <a:latin typeface="Gill Sans MT" panose="020B0502020104020203" pitchFamily="34" charset="77"/>
              </a:rPr>
              <a:t>riwayat</a:t>
            </a:r>
            <a:r>
              <a:rPr lang="en-GB" sz="2800" b="1" dirty="0">
                <a:latin typeface="Gill Sans MT" panose="020B0502020104020203" pitchFamily="34" charset="77"/>
              </a:rPr>
              <a:t>)</a:t>
            </a:r>
            <a:endParaRPr lang="ms-MY" sz="2800" b="1" dirty="0">
              <a:latin typeface="Gill Sans MT" panose="020B0502020104020203" pitchFamily="34" charset="77"/>
            </a:endParaRPr>
          </a:p>
        </p:txBody>
      </p:sp>
      <p:sp>
        <p:nvSpPr>
          <p:cNvPr id="3" name="Content Placeholder 2">
            <a:extLst>
              <a:ext uri="{FF2B5EF4-FFF2-40B4-BE49-F238E27FC236}">
                <a16:creationId xmlns:a16="http://schemas.microsoft.com/office/drawing/2014/main" xmlns="" id="{1ED65730-E471-8841-A22E-A77C09A587D8}"/>
              </a:ext>
            </a:extLst>
          </p:cNvPr>
          <p:cNvSpPr>
            <a:spLocks noGrp="1"/>
          </p:cNvSpPr>
          <p:nvPr>
            <p:ph idx="1"/>
          </p:nvPr>
        </p:nvSpPr>
        <p:spPr>
          <a:xfrm>
            <a:off x="667613" y="1758782"/>
            <a:ext cx="4660900" cy="2903883"/>
          </a:xfrm>
        </p:spPr>
        <p:txBody>
          <a:bodyPr/>
          <a:lstStyle/>
          <a:p>
            <a:r>
              <a:rPr lang="ms-MY" dirty="0">
                <a:latin typeface="Gill Sans MT" panose="020B0502020104020203" pitchFamily="34" charset="77"/>
              </a:rPr>
              <a:t>Namun </a:t>
            </a:r>
            <a:r>
              <a:rPr lang="ms-MY" b="1" dirty="0">
                <a:latin typeface="Gill Sans MT" panose="020B0502020104020203" pitchFamily="34" charset="77"/>
              </a:rPr>
              <a:t>tahap penghayatannya berbeza </a:t>
            </a:r>
            <a:r>
              <a:rPr lang="ms-MY" dirty="0">
                <a:latin typeface="Gill Sans MT" panose="020B0502020104020203" pitchFamily="34" charset="77"/>
              </a:rPr>
              <a:t>dan dipengaruhi oleh perkembangan </a:t>
            </a:r>
            <a:r>
              <a:rPr lang="ms-MY" b="1" dirty="0">
                <a:latin typeface="Gill Sans MT" panose="020B0502020104020203" pitchFamily="34" charset="77"/>
              </a:rPr>
              <a:t>sejarah</a:t>
            </a:r>
            <a:r>
              <a:rPr lang="ms-MY" dirty="0">
                <a:latin typeface="Gill Sans MT" panose="020B0502020104020203" pitchFamily="34" charset="77"/>
              </a:rPr>
              <a:t>, </a:t>
            </a:r>
            <a:r>
              <a:rPr lang="ms-MY" b="1" dirty="0">
                <a:latin typeface="Gill Sans MT" panose="020B0502020104020203" pitchFamily="34" charset="77"/>
              </a:rPr>
              <a:t>struktur sosial </a:t>
            </a:r>
            <a:r>
              <a:rPr lang="ms-MY" dirty="0">
                <a:latin typeface="Gill Sans MT" panose="020B0502020104020203" pitchFamily="34" charset="77"/>
              </a:rPr>
              <a:t>dan </a:t>
            </a:r>
            <a:r>
              <a:rPr lang="ms-MY" sz="3600" b="1" dirty="0">
                <a:solidFill>
                  <a:srgbClr val="C00000"/>
                </a:solidFill>
                <a:latin typeface="Gill Sans MT" panose="020B0502020104020203" pitchFamily="34" charset="77"/>
              </a:rPr>
              <a:t>biografi</a:t>
            </a:r>
            <a:r>
              <a:rPr lang="ms-MY" dirty="0">
                <a:latin typeface="Gill Sans MT" panose="020B0502020104020203" pitchFamily="34" charset="77"/>
              </a:rPr>
              <a:t> masyarakat berkenaan. </a:t>
            </a:r>
          </a:p>
          <a:p>
            <a:endParaRPr lang="ms-MY" dirty="0">
              <a:latin typeface="Gill Sans MT" panose="020B0502020104020203" pitchFamily="34" charset="77"/>
            </a:endParaRPr>
          </a:p>
        </p:txBody>
      </p:sp>
      <p:pic>
        <p:nvPicPr>
          <p:cNvPr id="5" name="Picture 4" descr="A close up of a mans face&#10;&#10;Description automatically generated">
            <a:extLst>
              <a:ext uri="{FF2B5EF4-FFF2-40B4-BE49-F238E27FC236}">
                <a16:creationId xmlns:a16="http://schemas.microsoft.com/office/drawing/2014/main" xmlns="" id="{EDF98EE6-6DEE-944B-A16E-3C03DCFD418D}"/>
              </a:ext>
            </a:extLst>
          </p:cNvPr>
          <p:cNvPicPr>
            <a:picLocks noChangeAspect="1"/>
          </p:cNvPicPr>
          <p:nvPr/>
        </p:nvPicPr>
        <p:blipFill rotWithShape="1">
          <a:blip r:embed="rId3"/>
          <a:srcRect l="17893" r="18214"/>
          <a:stretch/>
        </p:blipFill>
        <p:spPr>
          <a:xfrm>
            <a:off x="9334515" y="1758782"/>
            <a:ext cx="2017643" cy="31578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descr="A screenshot of a cell phone screen with text&#10;&#10;Description automatically generated">
            <a:extLst>
              <a:ext uri="{FF2B5EF4-FFF2-40B4-BE49-F238E27FC236}">
                <a16:creationId xmlns:a16="http://schemas.microsoft.com/office/drawing/2014/main" xmlns="" id="{FB1AE219-EF2E-D845-8AFE-E0871C92DBC7}"/>
              </a:ext>
            </a:extLst>
          </p:cNvPr>
          <p:cNvPicPr>
            <a:picLocks noChangeAspect="1"/>
          </p:cNvPicPr>
          <p:nvPr/>
        </p:nvPicPr>
        <p:blipFill>
          <a:blip r:embed="rId4"/>
          <a:stretch>
            <a:fillRect/>
          </a:stretch>
        </p:blipFill>
        <p:spPr>
          <a:xfrm>
            <a:off x="5156281" y="3059217"/>
            <a:ext cx="4023656" cy="27794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descr="A group of people posing for a photo&#10;&#10;Description automatically generated">
            <a:extLst>
              <a:ext uri="{FF2B5EF4-FFF2-40B4-BE49-F238E27FC236}">
                <a16:creationId xmlns:a16="http://schemas.microsoft.com/office/drawing/2014/main" xmlns="" id="{7918A599-5652-7346-B80D-9DF07ABBCDA8}"/>
              </a:ext>
            </a:extLst>
          </p:cNvPr>
          <p:cNvPicPr>
            <a:picLocks noChangeAspect="1"/>
          </p:cNvPicPr>
          <p:nvPr/>
        </p:nvPicPr>
        <p:blipFill>
          <a:blip r:embed="rId5"/>
          <a:stretch>
            <a:fillRect/>
          </a:stretch>
        </p:blipFill>
        <p:spPr>
          <a:xfrm rot="547216">
            <a:off x="3571680" y="4571150"/>
            <a:ext cx="3169202" cy="179979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23148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9F766-7B90-7B4D-BE8D-20C8762B3DA4}"/>
              </a:ext>
            </a:extLst>
          </p:cNvPr>
          <p:cNvSpPr>
            <a:spLocks noGrp="1"/>
          </p:cNvSpPr>
          <p:nvPr>
            <p:ph type="title"/>
          </p:nvPr>
        </p:nvSpPr>
        <p:spPr>
          <a:xfrm>
            <a:off x="667613" y="483477"/>
            <a:ext cx="10515600" cy="1275306"/>
          </a:xfrm>
        </p:spPr>
        <p:txBody>
          <a:bodyPr>
            <a:noAutofit/>
          </a:bodyPr>
          <a:lstStyle/>
          <a:p>
            <a:pPr marL="314325" indent="-314325"/>
            <a:r>
              <a:rPr lang="en-GB" sz="2800" b="1" dirty="0">
                <a:latin typeface="Gill Sans MT" panose="020B0502020104020203" pitchFamily="34" charset="77"/>
              </a:rPr>
              <a:t>4. </a:t>
            </a:r>
            <a:r>
              <a:rPr lang="en-GB" sz="2800" b="1" dirty="0" err="1">
                <a:latin typeface="Gill Sans MT" panose="020B0502020104020203" pitchFamily="34" charset="77"/>
              </a:rPr>
              <a:t>Penghayatan</a:t>
            </a:r>
            <a:r>
              <a:rPr lang="en-GB" sz="2800" b="1" dirty="0">
                <a:latin typeface="Gill Sans MT" panose="020B0502020104020203" pitchFamily="34" charset="77"/>
              </a:rPr>
              <a:t> </a:t>
            </a:r>
            <a:r>
              <a:rPr lang="en-GB" sz="2800" b="1" dirty="0" err="1">
                <a:latin typeface="Gill Sans MT" panose="020B0502020104020203" pitchFamily="34" charset="77"/>
              </a:rPr>
              <a:t>Etika</a:t>
            </a:r>
            <a:r>
              <a:rPr lang="en-GB" sz="2800" b="1" dirty="0">
                <a:latin typeface="Gill Sans MT" panose="020B0502020104020203" pitchFamily="34" charset="77"/>
              </a:rPr>
              <a:t> dan </a:t>
            </a:r>
            <a:r>
              <a:rPr lang="en-GB" sz="2800" b="1" dirty="0" err="1">
                <a:latin typeface="Gill Sans MT" panose="020B0502020104020203" pitchFamily="34" charset="77"/>
              </a:rPr>
              <a:t>Peradaban</a:t>
            </a:r>
            <a:r>
              <a:rPr lang="en-GB" sz="2800" b="1" dirty="0">
                <a:latin typeface="Gill Sans MT" panose="020B0502020104020203" pitchFamily="34" charset="77"/>
              </a:rPr>
              <a:t> </a:t>
            </a:r>
            <a:r>
              <a:rPr lang="en-GB" sz="2800" b="1" dirty="0" err="1">
                <a:latin typeface="Gill Sans MT" panose="020B0502020104020203" pitchFamily="34" charset="77"/>
              </a:rPr>
              <a:t>mengikut</a:t>
            </a:r>
            <a:r>
              <a:rPr lang="en-GB" sz="2800" b="1" dirty="0">
                <a:latin typeface="Gill Sans MT" panose="020B0502020104020203" pitchFamily="34" charset="77"/>
              </a:rPr>
              <a:t> </a:t>
            </a:r>
            <a:r>
              <a:rPr lang="en-GB" sz="2800" b="1" dirty="0" err="1">
                <a:latin typeface="Gill Sans MT" panose="020B0502020104020203" pitchFamily="34" charset="77"/>
              </a:rPr>
              <a:t>peringkat</a:t>
            </a:r>
            <a:r>
              <a:rPr lang="en-GB" sz="2800" b="1" dirty="0">
                <a:latin typeface="Gill Sans MT" panose="020B0502020104020203" pitchFamily="34" charset="77"/>
              </a:rPr>
              <a:t> – Individu, </a:t>
            </a:r>
            <a:r>
              <a:rPr lang="en-GB" sz="2800" b="1" dirty="0" err="1">
                <a:latin typeface="Gill Sans MT" panose="020B0502020104020203" pitchFamily="34" charset="77"/>
              </a:rPr>
              <a:t>Keluarga</a:t>
            </a:r>
            <a:r>
              <a:rPr lang="en-GB" sz="2800" b="1" dirty="0">
                <a:latin typeface="Gill Sans MT" panose="020B0502020104020203" pitchFamily="34" charset="77"/>
              </a:rPr>
              <a:t>, Komuniti, dan </a:t>
            </a:r>
            <a:r>
              <a:rPr lang="en-GB" sz="2800" b="1" dirty="0" err="1">
                <a:latin typeface="Gill Sans MT" panose="020B0502020104020203" pitchFamily="34" charset="77"/>
              </a:rPr>
              <a:t>masyarakat</a:t>
            </a:r>
            <a:r>
              <a:rPr lang="en-GB" sz="2800" b="1" dirty="0">
                <a:latin typeface="Gill Sans MT" panose="020B0502020104020203" pitchFamily="34" charset="77"/>
              </a:rPr>
              <a:t> (</a:t>
            </a:r>
            <a:r>
              <a:rPr lang="en-GB" sz="2800" b="1" dirty="0" err="1">
                <a:latin typeface="Gill Sans MT" panose="020B0502020104020203" pitchFamily="34" charset="77"/>
              </a:rPr>
              <a:t>lokal</a:t>
            </a:r>
            <a:r>
              <a:rPr lang="en-GB" sz="2800" b="1" dirty="0">
                <a:latin typeface="Gill Sans MT" panose="020B0502020104020203" pitchFamily="34" charset="77"/>
              </a:rPr>
              <a:t> dan global)</a:t>
            </a:r>
          </a:p>
        </p:txBody>
      </p:sp>
      <p:pic>
        <p:nvPicPr>
          <p:cNvPr id="10" name="Picture 9" descr="A close up of a logo&#10;&#10;Description automatically generated">
            <a:extLst>
              <a:ext uri="{FF2B5EF4-FFF2-40B4-BE49-F238E27FC236}">
                <a16:creationId xmlns:a16="http://schemas.microsoft.com/office/drawing/2014/main" xmlns="" id="{2806B547-6925-174E-9EB7-3A73D2F5ADA1}"/>
              </a:ext>
            </a:extLst>
          </p:cNvPr>
          <p:cNvPicPr>
            <a:picLocks noChangeAspect="1"/>
          </p:cNvPicPr>
          <p:nvPr/>
        </p:nvPicPr>
        <p:blipFill>
          <a:blip r:embed="rId3"/>
          <a:stretch>
            <a:fillRect/>
          </a:stretch>
        </p:blipFill>
        <p:spPr>
          <a:xfrm>
            <a:off x="-226624" y="2038261"/>
            <a:ext cx="3225800" cy="3225800"/>
          </a:xfrm>
          <a:prstGeom prst="rect">
            <a:avLst/>
          </a:prstGeom>
        </p:spPr>
      </p:pic>
      <p:pic>
        <p:nvPicPr>
          <p:cNvPr id="14" name="Picture 13">
            <a:extLst>
              <a:ext uri="{FF2B5EF4-FFF2-40B4-BE49-F238E27FC236}">
                <a16:creationId xmlns:a16="http://schemas.microsoft.com/office/drawing/2014/main" xmlns="" id="{6588F827-CACF-3D49-AC67-D0BE48492B97}"/>
              </a:ext>
            </a:extLst>
          </p:cNvPr>
          <p:cNvPicPr>
            <a:picLocks noChangeAspect="1"/>
          </p:cNvPicPr>
          <p:nvPr/>
        </p:nvPicPr>
        <p:blipFill>
          <a:blip r:embed="rId4"/>
          <a:stretch>
            <a:fillRect/>
          </a:stretch>
        </p:blipFill>
        <p:spPr>
          <a:xfrm>
            <a:off x="2164688" y="2345654"/>
            <a:ext cx="2171577" cy="2785761"/>
          </a:xfrm>
          <a:prstGeom prst="rect">
            <a:avLst/>
          </a:prstGeom>
        </p:spPr>
      </p:pic>
      <p:pic>
        <p:nvPicPr>
          <p:cNvPr id="16" name="Picture 15" descr="A picture containing weapon&#10;&#10;Description automatically generated">
            <a:extLst>
              <a:ext uri="{FF2B5EF4-FFF2-40B4-BE49-F238E27FC236}">
                <a16:creationId xmlns:a16="http://schemas.microsoft.com/office/drawing/2014/main" xmlns="" id="{6F48AEC3-D7EF-C549-8922-9462DA92BE2F}"/>
              </a:ext>
            </a:extLst>
          </p:cNvPr>
          <p:cNvPicPr>
            <a:picLocks noChangeAspect="1"/>
          </p:cNvPicPr>
          <p:nvPr/>
        </p:nvPicPr>
        <p:blipFill>
          <a:blip r:embed="rId5"/>
          <a:stretch>
            <a:fillRect/>
          </a:stretch>
        </p:blipFill>
        <p:spPr>
          <a:xfrm>
            <a:off x="4336265" y="2524260"/>
            <a:ext cx="3224671" cy="2253802"/>
          </a:xfrm>
          <a:prstGeom prst="rect">
            <a:avLst/>
          </a:prstGeom>
        </p:spPr>
      </p:pic>
      <p:pic>
        <p:nvPicPr>
          <p:cNvPr id="18" name="Picture 17" descr="A picture containing flock&#10;&#10;Description automatically generated">
            <a:extLst>
              <a:ext uri="{FF2B5EF4-FFF2-40B4-BE49-F238E27FC236}">
                <a16:creationId xmlns:a16="http://schemas.microsoft.com/office/drawing/2014/main" xmlns="" id="{9D30D769-62E4-914C-AF13-3D099D9B0D04}"/>
              </a:ext>
            </a:extLst>
          </p:cNvPr>
          <p:cNvPicPr>
            <a:picLocks noChangeAspect="1"/>
          </p:cNvPicPr>
          <p:nvPr/>
        </p:nvPicPr>
        <p:blipFill>
          <a:blip r:embed="rId6"/>
          <a:stretch>
            <a:fillRect/>
          </a:stretch>
        </p:blipFill>
        <p:spPr>
          <a:xfrm>
            <a:off x="7459697" y="2631762"/>
            <a:ext cx="3822700" cy="2146300"/>
          </a:xfrm>
          <a:prstGeom prst="rect">
            <a:avLst/>
          </a:prstGeom>
        </p:spPr>
      </p:pic>
    </p:spTree>
    <p:extLst>
      <p:ext uri="{BB962C8B-B14F-4D97-AF65-F5344CB8AC3E}">
        <p14:creationId xmlns:p14="http://schemas.microsoft.com/office/powerpoint/2010/main" val="1782966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9F766-7B90-7B4D-BE8D-20C8762B3DA4}"/>
              </a:ext>
            </a:extLst>
          </p:cNvPr>
          <p:cNvSpPr>
            <a:spLocks noGrp="1"/>
          </p:cNvSpPr>
          <p:nvPr>
            <p:ph type="title"/>
          </p:nvPr>
        </p:nvSpPr>
        <p:spPr>
          <a:xfrm>
            <a:off x="667613" y="483477"/>
            <a:ext cx="10515600" cy="1275306"/>
          </a:xfrm>
        </p:spPr>
        <p:txBody>
          <a:bodyPr>
            <a:noAutofit/>
          </a:bodyPr>
          <a:lstStyle/>
          <a:p>
            <a:pPr marL="320675" indent="-320675"/>
            <a:r>
              <a:rPr lang="en-GB" sz="2800" b="1" dirty="0">
                <a:latin typeface="Gill Sans MT" panose="020B0502020104020203" pitchFamily="34" charset="77"/>
              </a:rPr>
              <a:t>5. </a:t>
            </a:r>
            <a:r>
              <a:rPr lang="en-GB" sz="2800" b="1" dirty="0" err="1">
                <a:latin typeface="Gill Sans MT" panose="020B0502020104020203" pitchFamily="34" charset="77"/>
              </a:rPr>
              <a:t>Penghayatan</a:t>
            </a:r>
            <a:r>
              <a:rPr lang="en-GB" sz="2800" b="1" dirty="0">
                <a:latin typeface="Gill Sans MT" panose="020B0502020104020203" pitchFamily="34" charset="77"/>
              </a:rPr>
              <a:t> </a:t>
            </a:r>
            <a:r>
              <a:rPr lang="en-GB" sz="2800" b="1" dirty="0" err="1">
                <a:latin typeface="Gill Sans MT" panose="020B0502020104020203" pitchFamily="34" charset="77"/>
              </a:rPr>
              <a:t>Etika</a:t>
            </a:r>
            <a:r>
              <a:rPr lang="en-GB" sz="2800" b="1" dirty="0">
                <a:latin typeface="Gill Sans MT" panose="020B0502020104020203" pitchFamily="34" charset="77"/>
              </a:rPr>
              <a:t> dan </a:t>
            </a:r>
            <a:r>
              <a:rPr lang="en-GB" sz="2800" b="1" dirty="0" err="1">
                <a:latin typeface="Gill Sans MT" panose="020B0502020104020203" pitchFamily="34" charset="77"/>
              </a:rPr>
              <a:t>Peradaban</a:t>
            </a:r>
            <a:r>
              <a:rPr lang="en-GB" sz="2800" b="1" dirty="0">
                <a:latin typeface="Gill Sans MT" panose="020B0502020104020203" pitchFamily="34" charset="77"/>
              </a:rPr>
              <a:t> </a:t>
            </a:r>
            <a:r>
              <a:rPr lang="en-GB" sz="2800" b="1" dirty="0" err="1">
                <a:latin typeface="Gill Sans MT" panose="020B0502020104020203" pitchFamily="34" charset="77"/>
              </a:rPr>
              <a:t>mengikut</a:t>
            </a:r>
            <a:r>
              <a:rPr lang="en-GB" sz="2800" b="1" dirty="0">
                <a:latin typeface="Gill Sans MT" panose="020B0502020104020203" pitchFamily="34" charset="77"/>
              </a:rPr>
              <a:t> </a:t>
            </a:r>
            <a:r>
              <a:rPr lang="en-GB" sz="2800" b="1" dirty="0" err="1">
                <a:latin typeface="Gill Sans MT" panose="020B0502020104020203" pitchFamily="34" charset="77"/>
              </a:rPr>
              <a:t>konteks</a:t>
            </a:r>
            <a:r>
              <a:rPr lang="en-GB" sz="2800" b="1" dirty="0">
                <a:latin typeface="Gill Sans MT" panose="020B0502020104020203" pitchFamily="34" charset="77"/>
              </a:rPr>
              <a:t> Masyarakat, Negara dan </a:t>
            </a:r>
            <a:r>
              <a:rPr lang="en-GB" sz="2800" b="1" dirty="0" err="1">
                <a:latin typeface="Gill Sans MT" panose="020B0502020104020203" pitchFamily="34" charset="77"/>
              </a:rPr>
              <a:t>Pasaran</a:t>
            </a:r>
            <a:endParaRPr lang="en-GB" sz="2800" b="1" dirty="0">
              <a:latin typeface="Gill Sans MT" panose="020B0502020104020203" pitchFamily="34" charset="77"/>
            </a:endParaRPr>
          </a:p>
        </p:txBody>
      </p:sp>
      <p:pic>
        <p:nvPicPr>
          <p:cNvPr id="18" name="Picture 17" descr="A picture containing flock&#10;&#10;Description automatically generated">
            <a:extLst>
              <a:ext uri="{FF2B5EF4-FFF2-40B4-BE49-F238E27FC236}">
                <a16:creationId xmlns:a16="http://schemas.microsoft.com/office/drawing/2014/main" xmlns="" id="{9D30D769-62E4-914C-AF13-3D099D9B0D04}"/>
              </a:ext>
            </a:extLst>
          </p:cNvPr>
          <p:cNvPicPr>
            <a:picLocks noChangeAspect="1"/>
          </p:cNvPicPr>
          <p:nvPr/>
        </p:nvPicPr>
        <p:blipFill>
          <a:blip r:embed="rId3"/>
          <a:stretch>
            <a:fillRect/>
          </a:stretch>
        </p:blipFill>
        <p:spPr>
          <a:xfrm>
            <a:off x="1130165" y="2175640"/>
            <a:ext cx="4795248" cy="2692349"/>
          </a:xfrm>
          <a:prstGeom prst="rect">
            <a:avLst/>
          </a:prstGeom>
        </p:spPr>
      </p:pic>
      <p:pic>
        <p:nvPicPr>
          <p:cNvPr id="4" name="Picture 3" descr="A picture containing different, skiing, line, pencil&#10;&#10;Description automatically generated">
            <a:extLst>
              <a:ext uri="{FF2B5EF4-FFF2-40B4-BE49-F238E27FC236}">
                <a16:creationId xmlns:a16="http://schemas.microsoft.com/office/drawing/2014/main" xmlns="" id="{E7F6E255-7A5F-9E4D-BDE1-6A928240B032}"/>
              </a:ext>
            </a:extLst>
          </p:cNvPr>
          <p:cNvPicPr>
            <a:picLocks noChangeAspect="1"/>
          </p:cNvPicPr>
          <p:nvPr/>
        </p:nvPicPr>
        <p:blipFill rotWithShape="1">
          <a:blip r:embed="rId4"/>
          <a:srcRect l="7341" t="12819" r="18375" b="5674"/>
          <a:stretch/>
        </p:blipFill>
        <p:spPr>
          <a:xfrm>
            <a:off x="6504962" y="2007990"/>
            <a:ext cx="4468969" cy="3310985"/>
          </a:xfrm>
          <a:prstGeom prst="rect">
            <a:avLst/>
          </a:prstGeom>
        </p:spPr>
      </p:pic>
    </p:spTree>
    <p:extLst>
      <p:ext uri="{BB962C8B-B14F-4D97-AF65-F5344CB8AC3E}">
        <p14:creationId xmlns:p14="http://schemas.microsoft.com/office/powerpoint/2010/main" val="205203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9AB1C5-59D5-8E40-B7E0-E792B5B9CE65}"/>
              </a:ext>
            </a:extLst>
          </p:cNvPr>
          <p:cNvSpPr>
            <a:spLocks noGrp="1"/>
          </p:cNvSpPr>
          <p:nvPr>
            <p:ph type="title"/>
          </p:nvPr>
        </p:nvSpPr>
        <p:spPr>
          <a:solidFill>
            <a:srgbClr val="002060"/>
          </a:solidFill>
        </p:spPr>
        <p:txBody>
          <a:bodyPr/>
          <a:lstStyle/>
          <a:p>
            <a:r>
              <a:rPr lang="ms-MY" b="1" dirty="0">
                <a:solidFill>
                  <a:schemeClr val="bg1"/>
                </a:solidFill>
              </a:rPr>
              <a:t>Sekian, Terima kasih</a:t>
            </a:r>
          </a:p>
        </p:txBody>
      </p:sp>
      <p:sp>
        <p:nvSpPr>
          <p:cNvPr id="3" name="Text Placeholder 2">
            <a:extLst>
              <a:ext uri="{FF2B5EF4-FFF2-40B4-BE49-F238E27FC236}">
                <a16:creationId xmlns:a16="http://schemas.microsoft.com/office/drawing/2014/main" xmlns="" id="{7D22EB69-A3F6-F349-B4BA-233D3CF50FB5}"/>
              </a:ext>
            </a:extLst>
          </p:cNvPr>
          <p:cNvSpPr>
            <a:spLocks noGrp="1"/>
          </p:cNvSpPr>
          <p:nvPr>
            <p:ph type="body" idx="1"/>
          </p:nvPr>
        </p:nvSpPr>
        <p:spPr>
          <a:solidFill>
            <a:srgbClr val="00B0F0"/>
          </a:solidFill>
        </p:spPr>
        <p:txBody>
          <a:bodyPr/>
          <a:lstStyle/>
          <a:p>
            <a:endParaRPr lang="ms-MY" dirty="0"/>
          </a:p>
        </p:txBody>
      </p:sp>
    </p:spTree>
    <p:extLst>
      <p:ext uri="{BB962C8B-B14F-4D97-AF65-F5344CB8AC3E}">
        <p14:creationId xmlns:p14="http://schemas.microsoft.com/office/powerpoint/2010/main" val="397320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xmlns="" id="{43F7D8BA-39AD-9B45-ABCE-4E45242AD61A}"/>
              </a:ext>
            </a:extLst>
          </p:cNvPr>
          <p:cNvSpPr/>
          <p:nvPr/>
        </p:nvSpPr>
        <p:spPr>
          <a:xfrm>
            <a:off x="6693659" y="1817069"/>
            <a:ext cx="4483488" cy="4254547"/>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86" name="Rectangle 85">
            <a:extLst>
              <a:ext uri="{FF2B5EF4-FFF2-40B4-BE49-F238E27FC236}">
                <a16:creationId xmlns:a16="http://schemas.microsoft.com/office/drawing/2014/main" xmlns="" id="{55E5B363-E382-114D-8E65-65D5A0BE0F8C}"/>
              </a:ext>
            </a:extLst>
          </p:cNvPr>
          <p:cNvSpPr/>
          <p:nvPr/>
        </p:nvSpPr>
        <p:spPr>
          <a:xfrm>
            <a:off x="786384" y="1817069"/>
            <a:ext cx="5422392" cy="4254547"/>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a:p>
        </p:txBody>
      </p:sp>
      <p:sp>
        <p:nvSpPr>
          <p:cNvPr id="2" name="TextBox 1">
            <a:extLst>
              <a:ext uri="{FF2B5EF4-FFF2-40B4-BE49-F238E27FC236}">
                <a16:creationId xmlns:a16="http://schemas.microsoft.com/office/drawing/2014/main" xmlns="" id="{D9A65B2B-C50B-3B45-8C18-38BD380C083A}"/>
              </a:ext>
            </a:extLst>
          </p:cNvPr>
          <p:cNvSpPr txBox="1"/>
          <p:nvPr/>
        </p:nvSpPr>
        <p:spPr>
          <a:xfrm>
            <a:off x="786384" y="340083"/>
            <a:ext cx="10390763" cy="830997"/>
          </a:xfrm>
          <a:prstGeom prst="rect">
            <a:avLst/>
          </a:prstGeom>
          <a:solidFill>
            <a:schemeClr val="accent2">
              <a:lumMod val="60000"/>
              <a:lumOff val="40000"/>
            </a:schemeClr>
          </a:solidFill>
        </p:spPr>
        <p:txBody>
          <a:bodyPr wrap="square" rtlCol="0">
            <a:spAutoFit/>
          </a:bodyPr>
          <a:lstStyle/>
          <a:p>
            <a:pPr algn="ctr"/>
            <a:r>
              <a:rPr lang="ms-MY" sz="2400" b="1" dirty="0">
                <a:latin typeface="Gill Sans MT" panose="020B0502020104020203" pitchFamily="34" charset="77"/>
              </a:rPr>
              <a:t>Sinopsis Topik 1: </a:t>
            </a:r>
          </a:p>
          <a:p>
            <a:pPr algn="ctr"/>
            <a:r>
              <a:rPr lang="ms-MY" sz="2400" b="1" dirty="0">
                <a:latin typeface="Gill Sans MT" panose="020B0502020104020203" pitchFamily="34" charset="77"/>
              </a:rPr>
              <a:t>Pengenalan Penghayatan Etika</a:t>
            </a:r>
            <a:r>
              <a:rPr lang="ms-MY" sz="2400" dirty="0">
                <a:latin typeface="Gill Sans MT" panose="020B0502020104020203" pitchFamily="34" charset="77"/>
              </a:rPr>
              <a:t> </a:t>
            </a:r>
            <a:r>
              <a:rPr lang="ms-MY" sz="2400" b="1" dirty="0">
                <a:latin typeface="Gill Sans MT" panose="020B0502020104020203" pitchFamily="34" charset="77"/>
              </a:rPr>
              <a:t>dan</a:t>
            </a:r>
            <a:r>
              <a:rPr lang="ms-MY" sz="2400" dirty="0">
                <a:latin typeface="Gill Sans MT" panose="020B0502020104020203" pitchFamily="34" charset="77"/>
              </a:rPr>
              <a:t> </a:t>
            </a:r>
            <a:r>
              <a:rPr lang="ms-MY" sz="2400" b="1" dirty="0">
                <a:latin typeface="Gill Sans MT" panose="020B0502020104020203" pitchFamily="34" charset="77"/>
              </a:rPr>
              <a:t>Peradaban Dalam Acuan Malaysia</a:t>
            </a:r>
          </a:p>
        </p:txBody>
      </p:sp>
      <p:sp>
        <p:nvSpPr>
          <p:cNvPr id="3" name="Rectangle 2">
            <a:extLst>
              <a:ext uri="{FF2B5EF4-FFF2-40B4-BE49-F238E27FC236}">
                <a16:creationId xmlns:a16="http://schemas.microsoft.com/office/drawing/2014/main" xmlns="" id="{5BE40D7D-4305-9143-B090-B0FDBAC136A0}"/>
              </a:ext>
            </a:extLst>
          </p:cNvPr>
          <p:cNvSpPr/>
          <p:nvPr/>
        </p:nvSpPr>
        <p:spPr>
          <a:xfrm>
            <a:off x="1100132" y="2046159"/>
            <a:ext cx="1812022"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err="1">
                <a:solidFill>
                  <a:schemeClr val="tx1"/>
                </a:solidFill>
              </a:rPr>
              <a:t>Prakolonial</a:t>
            </a:r>
            <a:endParaRPr lang="ms-MY" sz="2000" b="1" dirty="0">
              <a:solidFill>
                <a:schemeClr val="tx1"/>
              </a:solidFill>
            </a:endParaRPr>
          </a:p>
          <a:p>
            <a:pPr algn="ctr"/>
            <a:r>
              <a:rPr lang="ms-MY" dirty="0">
                <a:solidFill>
                  <a:schemeClr val="tx1"/>
                </a:solidFill>
              </a:rPr>
              <a:t>(tradisional)</a:t>
            </a:r>
          </a:p>
        </p:txBody>
      </p:sp>
      <p:sp>
        <p:nvSpPr>
          <p:cNvPr id="4" name="Rectangle 3">
            <a:extLst>
              <a:ext uri="{FF2B5EF4-FFF2-40B4-BE49-F238E27FC236}">
                <a16:creationId xmlns:a16="http://schemas.microsoft.com/office/drawing/2014/main" xmlns="" id="{4F170F84-CE8D-C642-87E6-C3158C2488BD}"/>
              </a:ext>
            </a:extLst>
          </p:cNvPr>
          <p:cNvSpPr/>
          <p:nvPr/>
        </p:nvSpPr>
        <p:spPr>
          <a:xfrm>
            <a:off x="1100131" y="3326738"/>
            <a:ext cx="1812023"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sz="2000" b="1" dirty="0">
                <a:solidFill>
                  <a:schemeClr val="tx1"/>
                </a:solidFill>
              </a:rPr>
              <a:t>Kolonial</a:t>
            </a:r>
          </a:p>
          <a:p>
            <a:pPr algn="ctr"/>
            <a:r>
              <a:rPr lang="ms-MY" sz="2000" dirty="0">
                <a:solidFill>
                  <a:schemeClr val="tx1"/>
                </a:solidFill>
              </a:rPr>
              <a:t>(moden)</a:t>
            </a:r>
          </a:p>
        </p:txBody>
      </p:sp>
      <p:sp>
        <p:nvSpPr>
          <p:cNvPr id="5" name="Rectangle 4">
            <a:extLst>
              <a:ext uri="{FF2B5EF4-FFF2-40B4-BE49-F238E27FC236}">
                <a16:creationId xmlns:a16="http://schemas.microsoft.com/office/drawing/2014/main" xmlns="" id="{682FF9C5-A110-4648-94B9-F5BB036C01B9}"/>
              </a:ext>
            </a:extLst>
          </p:cNvPr>
          <p:cNvSpPr/>
          <p:nvPr/>
        </p:nvSpPr>
        <p:spPr>
          <a:xfrm>
            <a:off x="1100130" y="4589029"/>
            <a:ext cx="1812024"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s-MY" sz="2000" b="1" dirty="0">
              <a:solidFill>
                <a:schemeClr val="tx1"/>
              </a:solidFill>
            </a:endParaRPr>
          </a:p>
          <a:p>
            <a:pPr algn="ctr"/>
            <a:r>
              <a:rPr lang="ms-MY" sz="2000" b="1" dirty="0" err="1">
                <a:solidFill>
                  <a:schemeClr val="tx1"/>
                </a:solidFill>
              </a:rPr>
              <a:t>Pascakolonial</a:t>
            </a:r>
            <a:endParaRPr lang="ms-MY" sz="2000" b="1" dirty="0">
              <a:solidFill>
                <a:schemeClr val="tx1"/>
              </a:solidFill>
            </a:endParaRPr>
          </a:p>
          <a:p>
            <a:pPr algn="ctr"/>
            <a:r>
              <a:rPr lang="ms-MY" dirty="0">
                <a:solidFill>
                  <a:schemeClr val="tx1"/>
                </a:solidFill>
              </a:rPr>
              <a:t>(gabungan)</a:t>
            </a:r>
          </a:p>
          <a:p>
            <a:pPr algn="ctr"/>
            <a:endParaRPr lang="ms-MY" sz="2000" b="1" dirty="0">
              <a:solidFill>
                <a:schemeClr val="tx1"/>
              </a:solidFill>
            </a:endParaRPr>
          </a:p>
        </p:txBody>
      </p:sp>
      <p:sp>
        <p:nvSpPr>
          <p:cNvPr id="7" name="TextBox 6">
            <a:extLst>
              <a:ext uri="{FF2B5EF4-FFF2-40B4-BE49-F238E27FC236}">
                <a16:creationId xmlns:a16="http://schemas.microsoft.com/office/drawing/2014/main" xmlns="" id="{4BE03947-4E70-A944-948B-9A93049EB88C}"/>
              </a:ext>
            </a:extLst>
          </p:cNvPr>
          <p:cNvSpPr txBox="1"/>
          <p:nvPr/>
        </p:nvSpPr>
        <p:spPr>
          <a:xfrm>
            <a:off x="786384" y="1312421"/>
            <a:ext cx="5422392" cy="369332"/>
          </a:xfrm>
          <a:prstGeom prst="rect">
            <a:avLst/>
          </a:prstGeom>
          <a:noFill/>
        </p:spPr>
        <p:txBody>
          <a:bodyPr wrap="square" rtlCol="0">
            <a:spAutoFit/>
          </a:bodyPr>
          <a:lstStyle/>
          <a:p>
            <a:pPr algn="ctr"/>
            <a:r>
              <a:rPr lang="ms-MY" dirty="0"/>
              <a:t>Memahami Etika (pembentukan berasas susur masa) </a:t>
            </a:r>
          </a:p>
        </p:txBody>
      </p:sp>
      <p:sp>
        <p:nvSpPr>
          <p:cNvPr id="8" name="Rectangle 7">
            <a:extLst>
              <a:ext uri="{FF2B5EF4-FFF2-40B4-BE49-F238E27FC236}">
                <a16:creationId xmlns:a16="http://schemas.microsoft.com/office/drawing/2014/main" xmlns="" id="{0CCFD5E3-CE40-8D4C-988C-29AF67BD6E1F}"/>
              </a:ext>
            </a:extLst>
          </p:cNvPr>
          <p:cNvSpPr/>
          <p:nvPr/>
        </p:nvSpPr>
        <p:spPr>
          <a:xfrm>
            <a:off x="3911841" y="2033413"/>
            <a:ext cx="1978405"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buFont typeface="Arial" panose="020B0604020202020204" pitchFamily="34" charset="0"/>
              <a:buChar char="•"/>
            </a:pPr>
            <a:r>
              <a:rPr lang="ms-MY" b="1" dirty="0">
                <a:solidFill>
                  <a:schemeClr val="tx1"/>
                </a:solidFill>
              </a:rPr>
              <a:t>Adab</a:t>
            </a:r>
          </a:p>
          <a:p>
            <a:pPr marL="182563" indent="-182563">
              <a:buFont typeface="Arial" panose="020B0604020202020204" pitchFamily="34" charset="0"/>
              <a:buChar char="•"/>
            </a:pPr>
            <a:r>
              <a:rPr lang="ms-MY" b="1" dirty="0">
                <a:solidFill>
                  <a:schemeClr val="tx1"/>
                </a:solidFill>
              </a:rPr>
              <a:t>Adat Istiadat</a:t>
            </a:r>
          </a:p>
          <a:p>
            <a:pPr marL="182563" indent="-182563">
              <a:buFont typeface="Arial" panose="020B0604020202020204" pitchFamily="34" charset="0"/>
              <a:buChar char="•"/>
            </a:pPr>
            <a:r>
              <a:rPr lang="ms-MY" b="1" dirty="0">
                <a:solidFill>
                  <a:schemeClr val="tx1"/>
                </a:solidFill>
              </a:rPr>
              <a:t>Adat Resam</a:t>
            </a:r>
          </a:p>
        </p:txBody>
      </p:sp>
      <p:sp>
        <p:nvSpPr>
          <p:cNvPr id="9" name="Rectangle 8">
            <a:extLst>
              <a:ext uri="{FF2B5EF4-FFF2-40B4-BE49-F238E27FC236}">
                <a16:creationId xmlns:a16="http://schemas.microsoft.com/office/drawing/2014/main" xmlns="" id="{55E8137F-2ECA-4948-A260-CD8309F00D7F}"/>
              </a:ext>
            </a:extLst>
          </p:cNvPr>
          <p:cNvSpPr/>
          <p:nvPr/>
        </p:nvSpPr>
        <p:spPr>
          <a:xfrm>
            <a:off x="3911841" y="3331357"/>
            <a:ext cx="1978405" cy="9060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buFont typeface="Arial" panose="020B0604020202020204" pitchFamily="34" charset="0"/>
              <a:buChar char="•"/>
            </a:pPr>
            <a:r>
              <a:rPr lang="ms-MY" b="1" dirty="0">
                <a:solidFill>
                  <a:schemeClr val="tx1"/>
                </a:solidFill>
              </a:rPr>
              <a:t>Etika</a:t>
            </a:r>
          </a:p>
          <a:p>
            <a:pPr marL="182563" indent="-182563">
              <a:buFont typeface="Arial" panose="020B0604020202020204" pitchFamily="34" charset="0"/>
              <a:buChar char="•"/>
            </a:pPr>
            <a:r>
              <a:rPr lang="ms-MY" b="1" dirty="0">
                <a:solidFill>
                  <a:schemeClr val="tx1"/>
                </a:solidFill>
              </a:rPr>
              <a:t>Etos</a:t>
            </a:r>
          </a:p>
          <a:p>
            <a:pPr marL="182563" indent="-182563">
              <a:buFont typeface="Arial" panose="020B0604020202020204" pitchFamily="34" charset="0"/>
              <a:buChar char="•"/>
            </a:pPr>
            <a:r>
              <a:rPr lang="ms-MY" b="1" dirty="0">
                <a:solidFill>
                  <a:schemeClr val="tx1"/>
                </a:solidFill>
              </a:rPr>
              <a:t>Etiket</a:t>
            </a:r>
          </a:p>
        </p:txBody>
      </p:sp>
      <p:sp>
        <p:nvSpPr>
          <p:cNvPr id="12" name="TextBox 11">
            <a:extLst>
              <a:ext uri="{FF2B5EF4-FFF2-40B4-BE49-F238E27FC236}">
                <a16:creationId xmlns:a16="http://schemas.microsoft.com/office/drawing/2014/main" xmlns="" id="{588AF9C4-6B55-2641-B488-53EF7687A857}"/>
              </a:ext>
            </a:extLst>
          </p:cNvPr>
          <p:cNvSpPr txBox="1"/>
          <p:nvPr/>
        </p:nvSpPr>
        <p:spPr>
          <a:xfrm>
            <a:off x="3030354" y="2236851"/>
            <a:ext cx="763286" cy="276999"/>
          </a:xfrm>
          <a:prstGeom prst="rect">
            <a:avLst/>
          </a:prstGeom>
          <a:noFill/>
        </p:spPr>
        <p:txBody>
          <a:bodyPr wrap="none" rtlCol="0">
            <a:spAutoFit/>
          </a:bodyPr>
          <a:lstStyle/>
          <a:p>
            <a:r>
              <a:rPr lang="ms-MY" sz="1200" dirty="0"/>
              <a:t>telah ada</a:t>
            </a:r>
          </a:p>
        </p:txBody>
      </p:sp>
      <p:cxnSp>
        <p:nvCxnSpPr>
          <p:cNvPr id="14" name="Straight Arrow Connector 13">
            <a:extLst>
              <a:ext uri="{FF2B5EF4-FFF2-40B4-BE49-F238E27FC236}">
                <a16:creationId xmlns:a16="http://schemas.microsoft.com/office/drawing/2014/main" xmlns="" id="{29D0816E-E3D2-D644-AA63-39AF9FD2DDE9}"/>
              </a:ext>
            </a:extLst>
          </p:cNvPr>
          <p:cNvCxnSpPr/>
          <p:nvPr/>
        </p:nvCxnSpPr>
        <p:spPr>
          <a:xfrm>
            <a:off x="2912154" y="2523744"/>
            <a:ext cx="9996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F7035BE7-1C9A-9C42-AB90-642E2349A068}"/>
              </a:ext>
            </a:extLst>
          </p:cNvPr>
          <p:cNvSpPr txBox="1"/>
          <p:nvPr/>
        </p:nvSpPr>
        <p:spPr>
          <a:xfrm>
            <a:off x="3111530" y="3526317"/>
            <a:ext cx="612604" cy="276999"/>
          </a:xfrm>
          <a:prstGeom prst="rect">
            <a:avLst/>
          </a:prstGeom>
          <a:noFill/>
        </p:spPr>
        <p:txBody>
          <a:bodyPr wrap="none" rtlCol="0">
            <a:spAutoFit/>
          </a:bodyPr>
          <a:lstStyle/>
          <a:p>
            <a:pPr algn="ctr"/>
            <a:r>
              <a:rPr lang="ms-MY" sz="1200" dirty="0"/>
              <a:t>datang</a:t>
            </a:r>
          </a:p>
        </p:txBody>
      </p:sp>
      <p:cxnSp>
        <p:nvCxnSpPr>
          <p:cNvPr id="16" name="Straight Arrow Connector 15">
            <a:extLst>
              <a:ext uri="{FF2B5EF4-FFF2-40B4-BE49-F238E27FC236}">
                <a16:creationId xmlns:a16="http://schemas.microsoft.com/office/drawing/2014/main" xmlns="" id="{DA4ABFBF-FE17-224C-BE9B-CFCF95084ADD}"/>
              </a:ext>
            </a:extLst>
          </p:cNvPr>
          <p:cNvCxnSpPr/>
          <p:nvPr/>
        </p:nvCxnSpPr>
        <p:spPr>
          <a:xfrm>
            <a:off x="2920178" y="3813210"/>
            <a:ext cx="9996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92BF464D-96E5-0441-8398-4112B6293C9C}"/>
              </a:ext>
            </a:extLst>
          </p:cNvPr>
          <p:cNvSpPr txBox="1"/>
          <p:nvPr/>
        </p:nvSpPr>
        <p:spPr>
          <a:xfrm>
            <a:off x="1856101" y="2939118"/>
            <a:ext cx="312906" cy="400110"/>
          </a:xfrm>
          <a:prstGeom prst="rect">
            <a:avLst/>
          </a:prstGeom>
          <a:noFill/>
        </p:spPr>
        <p:txBody>
          <a:bodyPr wrap="none" rtlCol="0">
            <a:spAutoFit/>
          </a:bodyPr>
          <a:lstStyle/>
          <a:p>
            <a:r>
              <a:rPr lang="ms-MY" sz="2000" dirty="0"/>
              <a:t>+</a:t>
            </a:r>
          </a:p>
        </p:txBody>
      </p:sp>
      <p:cxnSp>
        <p:nvCxnSpPr>
          <p:cNvPr id="19" name="Straight Arrow Connector 18">
            <a:extLst>
              <a:ext uri="{FF2B5EF4-FFF2-40B4-BE49-F238E27FC236}">
                <a16:creationId xmlns:a16="http://schemas.microsoft.com/office/drawing/2014/main" xmlns="" id="{2BE1E298-4C51-6344-89CA-61C81081177E}"/>
              </a:ext>
            </a:extLst>
          </p:cNvPr>
          <p:cNvCxnSpPr>
            <a:stCxn id="4" idx="2"/>
            <a:endCxn id="5" idx="0"/>
          </p:cNvCxnSpPr>
          <p:nvPr/>
        </p:nvCxnSpPr>
        <p:spPr>
          <a:xfrm flipH="1">
            <a:off x="2006142" y="4232749"/>
            <a:ext cx="1" cy="35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82A851C6-29B8-9444-84CE-1595FC7AC0A1}"/>
              </a:ext>
            </a:extLst>
          </p:cNvPr>
          <p:cNvSpPr/>
          <p:nvPr/>
        </p:nvSpPr>
        <p:spPr>
          <a:xfrm>
            <a:off x="3895025" y="4589028"/>
            <a:ext cx="1978405" cy="1199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ms-MY" sz="1600" b="1" dirty="0">
                <a:solidFill>
                  <a:schemeClr val="tx1"/>
                </a:solidFill>
              </a:rPr>
              <a:t>Etika Moden (Adab, Adat Istiadat, Adat Resam, Etika, Etos, Etiket)</a:t>
            </a:r>
          </a:p>
        </p:txBody>
      </p:sp>
      <p:sp>
        <p:nvSpPr>
          <p:cNvPr id="23" name="TextBox 22">
            <a:extLst>
              <a:ext uri="{FF2B5EF4-FFF2-40B4-BE49-F238E27FC236}">
                <a16:creationId xmlns:a16="http://schemas.microsoft.com/office/drawing/2014/main" xmlns="" id="{23802669-E074-C345-89F5-D16A50DA5C2D}"/>
              </a:ext>
            </a:extLst>
          </p:cNvPr>
          <p:cNvSpPr txBox="1"/>
          <p:nvPr/>
        </p:nvSpPr>
        <p:spPr>
          <a:xfrm>
            <a:off x="2940513" y="4752383"/>
            <a:ext cx="909335" cy="461665"/>
          </a:xfrm>
          <a:prstGeom prst="rect">
            <a:avLst/>
          </a:prstGeom>
          <a:noFill/>
        </p:spPr>
        <p:txBody>
          <a:bodyPr wrap="square" rtlCol="0">
            <a:spAutoFit/>
          </a:bodyPr>
          <a:lstStyle/>
          <a:p>
            <a:pPr algn="ctr"/>
            <a:r>
              <a:rPr lang="ms-MY" sz="1200" dirty="0"/>
              <a:t>Bercampur gaul</a:t>
            </a:r>
          </a:p>
        </p:txBody>
      </p:sp>
      <p:cxnSp>
        <p:nvCxnSpPr>
          <p:cNvPr id="24" name="Straight Arrow Connector 23">
            <a:extLst>
              <a:ext uri="{FF2B5EF4-FFF2-40B4-BE49-F238E27FC236}">
                <a16:creationId xmlns:a16="http://schemas.microsoft.com/office/drawing/2014/main" xmlns="" id="{1837D9AE-63BA-5442-BE12-266A3DA8C766}"/>
              </a:ext>
            </a:extLst>
          </p:cNvPr>
          <p:cNvCxnSpPr/>
          <p:nvPr/>
        </p:nvCxnSpPr>
        <p:spPr>
          <a:xfrm>
            <a:off x="2895338" y="5241907"/>
            <a:ext cx="9996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xmlns="" id="{BF1064EC-FE49-7C41-A392-B97FA3DE4727}"/>
              </a:ext>
            </a:extLst>
          </p:cNvPr>
          <p:cNvSpPr/>
          <p:nvPr/>
        </p:nvSpPr>
        <p:spPr>
          <a:xfrm>
            <a:off x="6948065" y="2417021"/>
            <a:ext cx="1232900" cy="5351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s-MY" b="1" dirty="0">
                <a:solidFill>
                  <a:schemeClr val="tx1"/>
                </a:solidFill>
              </a:rPr>
              <a:t>Sejarah</a:t>
            </a:r>
          </a:p>
        </p:txBody>
      </p:sp>
      <p:sp>
        <p:nvSpPr>
          <p:cNvPr id="57" name="Rectangle 56">
            <a:extLst>
              <a:ext uri="{FF2B5EF4-FFF2-40B4-BE49-F238E27FC236}">
                <a16:creationId xmlns:a16="http://schemas.microsoft.com/office/drawing/2014/main" xmlns="" id="{7B2C8ECF-EBB2-E74D-9F0D-8B32882979F1}"/>
              </a:ext>
            </a:extLst>
          </p:cNvPr>
          <p:cNvSpPr/>
          <p:nvPr/>
        </p:nvSpPr>
        <p:spPr>
          <a:xfrm>
            <a:off x="6948066" y="4036533"/>
            <a:ext cx="1575884" cy="12822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ms-MY" b="1" dirty="0">
                <a:solidFill>
                  <a:schemeClr val="tx1"/>
                </a:solidFill>
              </a:rPr>
              <a:t>Struktur Sosial</a:t>
            </a:r>
          </a:p>
          <a:p>
            <a:pPr marL="180975" indent="-180975">
              <a:buFont typeface="Arial" panose="020B0604020202020204" pitchFamily="34" charset="0"/>
              <a:buChar char="•"/>
            </a:pPr>
            <a:r>
              <a:rPr lang="ms-MY" sz="1600" b="1" dirty="0">
                <a:solidFill>
                  <a:schemeClr val="tx1"/>
                </a:solidFill>
              </a:rPr>
              <a:t>Individu</a:t>
            </a:r>
          </a:p>
          <a:p>
            <a:pPr marL="180975" indent="-180975">
              <a:buFont typeface="Arial" panose="020B0604020202020204" pitchFamily="34" charset="0"/>
              <a:buChar char="•"/>
            </a:pPr>
            <a:r>
              <a:rPr lang="ms-MY" sz="1600" b="1" dirty="0">
                <a:solidFill>
                  <a:schemeClr val="tx1"/>
                </a:solidFill>
              </a:rPr>
              <a:t>Keluarga </a:t>
            </a:r>
          </a:p>
          <a:p>
            <a:pPr marL="180975" indent="-180975">
              <a:buFont typeface="Arial" panose="020B0604020202020204" pitchFamily="34" charset="0"/>
              <a:buChar char="•"/>
            </a:pPr>
            <a:r>
              <a:rPr lang="ms-MY" sz="1600" b="1" dirty="0">
                <a:solidFill>
                  <a:schemeClr val="tx1"/>
                </a:solidFill>
              </a:rPr>
              <a:t>Komuniti</a:t>
            </a:r>
          </a:p>
        </p:txBody>
      </p:sp>
      <p:sp>
        <p:nvSpPr>
          <p:cNvPr id="59" name="Rectangle 58">
            <a:extLst>
              <a:ext uri="{FF2B5EF4-FFF2-40B4-BE49-F238E27FC236}">
                <a16:creationId xmlns:a16="http://schemas.microsoft.com/office/drawing/2014/main" xmlns="" id="{1EF92C0A-017D-B44A-85FD-5C38AC489A31}"/>
              </a:ext>
            </a:extLst>
          </p:cNvPr>
          <p:cNvSpPr/>
          <p:nvPr/>
        </p:nvSpPr>
        <p:spPr>
          <a:xfrm>
            <a:off x="9500638" y="2429710"/>
            <a:ext cx="1422102" cy="29208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ms-MY" b="1" dirty="0">
                <a:solidFill>
                  <a:schemeClr val="tx1"/>
                </a:solidFill>
              </a:rPr>
              <a:t>Biografi</a:t>
            </a:r>
          </a:p>
          <a:p>
            <a:pPr marL="180975" indent="-180975">
              <a:buFont typeface="Arial" panose="020B0604020202020204" pitchFamily="34" charset="0"/>
              <a:buChar char="•"/>
            </a:pPr>
            <a:r>
              <a:rPr lang="ms-MY" sz="1600" b="1" dirty="0">
                <a:solidFill>
                  <a:schemeClr val="tx1"/>
                </a:solidFill>
              </a:rPr>
              <a:t>Masyarakat</a:t>
            </a:r>
          </a:p>
          <a:p>
            <a:pPr marL="180975" indent="-180975">
              <a:buFont typeface="Arial" panose="020B0604020202020204" pitchFamily="34" charset="0"/>
              <a:buChar char="•"/>
            </a:pPr>
            <a:r>
              <a:rPr lang="ms-MY" sz="1600" b="1" dirty="0">
                <a:solidFill>
                  <a:schemeClr val="tx1"/>
                </a:solidFill>
              </a:rPr>
              <a:t>Negara</a:t>
            </a:r>
          </a:p>
          <a:p>
            <a:pPr marL="180975" indent="-180975">
              <a:buFont typeface="Arial" panose="020B0604020202020204" pitchFamily="34" charset="0"/>
              <a:buChar char="•"/>
            </a:pPr>
            <a:r>
              <a:rPr lang="ms-MY" sz="1600" b="1" dirty="0">
                <a:solidFill>
                  <a:schemeClr val="tx1"/>
                </a:solidFill>
              </a:rPr>
              <a:t>Pasaran</a:t>
            </a:r>
          </a:p>
        </p:txBody>
      </p:sp>
      <p:sp>
        <p:nvSpPr>
          <p:cNvPr id="71" name="TextBox 70">
            <a:extLst>
              <a:ext uri="{FF2B5EF4-FFF2-40B4-BE49-F238E27FC236}">
                <a16:creationId xmlns:a16="http://schemas.microsoft.com/office/drawing/2014/main" xmlns="" id="{7A234046-4CEE-174F-8CF1-1EEAB4120ECD}"/>
              </a:ext>
            </a:extLst>
          </p:cNvPr>
          <p:cNvSpPr txBox="1"/>
          <p:nvPr/>
        </p:nvSpPr>
        <p:spPr>
          <a:xfrm>
            <a:off x="6577184" y="1294809"/>
            <a:ext cx="4773807" cy="369332"/>
          </a:xfrm>
          <a:prstGeom prst="rect">
            <a:avLst/>
          </a:prstGeom>
          <a:noFill/>
        </p:spPr>
        <p:txBody>
          <a:bodyPr wrap="none" rtlCol="0">
            <a:spAutoFit/>
          </a:bodyPr>
          <a:lstStyle/>
          <a:p>
            <a:r>
              <a:rPr lang="ms-MY" dirty="0"/>
              <a:t>Menghayati Etika dan Peradaban Acuan Malaysia</a:t>
            </a:r>
          </a:p>
        </p:txBody>
      </p:sp>
      <p:cxnSp>
        <p:nvCxnSpPr>
          <p:cNvPr id="75" name="Straight Arrow Connector 74">
            <a:extLst>
              <a:ext uri="{FF2B5EF4-FFF2-40B4-BE49-F238E27FC236}">
                <a16:creationId xmlns:a16="http://schemas.microsoft.com/office/drawing/2014/main" xmlns="" id="{F6B26B31-F66D-D846-8F6B-187D5BEEEEE1}"/>
              </a:ext>
            </a:extLst>
          </p:cNvPr>
          <p:cNvCxnSpPr/>
          <p:nvPr/>
        </p:nvCxnSpPr>
        <p:spPr>
          <a:xfrm>
            <a:off x="7738435" y="2952170"/>
            <a:ext cx="0" cy="10843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xmlns="" id="{C0DFE24B-CDA7-F445-85B1-1CACCE533C9B}"/>
              </a:ext>
            </a:extLst>
          </p:cNvPr>
          <p:cNvCxnSpPr/>
          <p:nvPr/>
        </p:nvCxnSpPr>
        <p:spPr>
          <a:xfrm flipV="1">
            <a:off x="7943989" y="2952170"/>
            <a:ext cx="0" cy="10843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00951955-9AB0-DD42-9439-02D766108177}"/>
              </a:ext>
            </a:extLst>
          </p:cNvPr>
          <p:cNvCxnSpPr>
            <a:cxnSpLocks/>
          </p:cNvCxnSpPr>
          <p:nvPr/>
        </p:nvCxnSpPr>
        <p:spPr>
          <a:xfrm>
            <a:off x="8180965" y="2712028"/>
            <a:ext cx="13196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xmlns="" id="{9EA16B55-B91B-1A4B-85A7-03C5F08B3EEF}"/>
              </a:ext>
            </a:extLst>
          </p:cNvPr>
          <p:cNvCxnSpPr>
            <a:cxnSpLocks/>
          </p:cNvCxnSpPr>
          <p:nvPr/>
        </p:nvCxnSpPr>
        <p:spPr>
          <a:xfrm flipH="1">
            <a:off x="8523950" y="4861618"/>
            <a:ext cx="9766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xmlns="" id="{F50A483B-DD28-7F42-9F2F-59C1FECE3112}"/>
              </a:ext>
            </a:extLst>
          </p:cNvPr>
          <p:cNvCxnSpPr/>
          <p:nvPr/>
        </p:nvCxnSpPr>
        <p:spPr>
          <a:xfrm>
            <a:off x="6208776" y="3803316"/>
            <a:ext cx="48488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xmlns="" id="{72ABF126-3346-DF41-91B7-030D093CD2E3}"/>
              </a:ext>
            </a:extLst>
          </p:cNvPr>
          <p:cNvSpPr txBox="1"/>
          <p:nvPr/>
        </p:nvSpPr>
        <p:spPr>
          <a:xfrm>
            <a:off x="8293920" y="2715085"/>
            <a:ext cx="1093761" cy="461665"/>
          </a:xfrm>
          <a:prstGeom prst="rect">
            <a:avLst/>
          </a:prstGeom>
          <a:noFill/>
        </p:spPr>
        <p:txBody>
          <a:bodyPr wrap="none" rtlCol="0">
            <a:spAutoFit/>
          </a:bodyPr>
          <a:lstStyle/>
          <a:p>
            <a:r>
              <a:rPr lang="ms-MY" sz="1200" dirty="0"/>
              <a:t>membentuk &amp;</a:t>
            </a:r>
          </a:p>
          <a:p>
            <a:r>
              <a:rPr lang="ms-MY" sz="1200" dirty="0"/>
              <a:t>mentakrif</a:t>
            </a:r>
          </a:p>
        </p:txBody>
      </p:sp>
      <p:sp>
        <p:nvSpPr>
          <p:cNvPr id="92" name="TextBox 91">
            <a:extLst>
              <a:ext uri="{FF2B5EF4-FFF2-40B4-BE49-F238E27FC236}">
                <a16:creationId xmlns:a16="http://schemas.microsoft.com/office/drawing/2014/main" xmlns="" id="{0BC5E525-9B27-104B-AAD0-8D4AFEA97C47}"/>
              </a:ext>
            </a:extLst>
          </p:cNvPr>
          <p:cNvSpPr txBox="1"/>
          <p:nvPr/>
        </p:nvSpPr>
        <p:spPr>
          <a:xfrm>
            <a:off x="7000999" y="3326738"/>
            <a:ext cx="735009" cy="276999"/>
          </a:xfrm>
          <a:prstGeom prst="rect">
            <a:avLst/>
          </a:prstGeom>
          <a:noFill/>
        </p:spPr>
        <p:txBody>
          <a:bodyPr wrap="none" rtlCol="0">
            <a:spAutoFit/>
          </a:bodyPr>
          <a:lstStyle/>
          <a:p>
            <a:r>
              <a:rPr lang="ms-MY" sz="1200" dirty="0"/>
              <a:t>tersulam</a:t>
            </a:r>
          </a:p>
        </p:txBody>
      </p:sp>
      <p:sp>
        <p:nvSpPr>
          <p:cNvPr id="94" name="TextBox 93">
            <a:extLst>
              <a:ext uri="{FF2B5EF4-FFF2-40B4-BE49-F238E27FC236}">
                <a16:creationId xmlns:a16="http://schemas.microsoft.com/office/drawing/2014/main" xmlns="" id="{D7BAE279-5E71-3A49-AE6C-345EE8DD9C9F}"/>
              </a:ext>
            </a:extLst>
          </p:cNvPr>
          <p:cNvSpPr txBox="1"/>
          <p:nvPr/>
        </p:nvSpPr>
        <p:spPr>
          <a:xfrm>
            <a:off x="8474809" y="4367630"/>
            <a:ext cx="1093761" cy="461665"/>
          </a:xfrm>
          <a:prstGeom prst="rect">
            <a:avLst/>
          </a:prstGeom>
          <a:noFill/>
        </p:spPr>
        <p:txBody>
          <a:bodyPr wrap="none" rtlCol="0">
            <a:spAutoFit/>
          </a:bodyPr>
          <a:lstStyle/>
          <a:p>
            <a:r>
              <a:rPr lang="ms-MY" sz="1200" dirty="0"/>
              <a:t>membentuk &amp;</a:t>
            </a:r>
          </a:p>
          <a:p>
            <a:r>
              <a:rPr lang="ms-MY" sz="1200" dirty="0"/>
              <a:t>mentakrif</a:t>
            </a:r>
          </a:p>
        </p:txBody>
      </p:sp>
      <p:cxnSp>
        <p:nvCxnSpPr>
          <p:cNvPr id="99" name="Straight Arrow Connector 98">
            <a:extLst>
              <a:ext uri="{FF2B5EF4-FFF2-40B4-BE49-F238E27FC236}">
                <a16:creationId xmlns:a16="http://schemas.microsoft.com/office/drawing/2014/main" xmlns="" id="{3D0DC1A4-AE90-ED40-9FC9-DCD1B7CC64E0}"/>
              </a:ext>
            </a:extLst>
          </p:cNvPr>
          <p:cNvCxnSpPr>
            <a:cxnSpLocks/>
          </p:cNvCxnSpPr>
          <p:nvPr/>
        </p:nvCxnSpPr>
        <p:spPr>
          <a:xfrm flipH="1">
            <a:off x="8180965" y="2577973"/>
            <a:ext cx="13196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xmlns="" id="{96220DC0-AE1F-DA43-BB8D-3206A2C7A291}"/>
              </a:ext>
            </a:extLst>
          </p:cNvPr>
          <p:cNvCxnSpPr>
            <a:cxnSpLocks/>
          </p:cNvCxnSpPr>
          <p:nvPr/>
        </p:nvCxnSpPr>
        <p:spPr>
          <a:xfrm>
            <a:off x="8523950" y="5062678"/>
            <a:ext cx="9766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9EDBCD8D-C75E-8A4D-A7BD-7293AB3D4294}"/>
              </a:ext>
            </a:extLst>
          </p:cNvPr>
          <p:cNvSpPr txBox="1"/>
          <p:nvPr/>
        </p:nvSpPr>
        <p:spPr>
          <a:xfrm>
            <a:off x="529389" y="6525928"/>
            <a:ext cx="184731" cy="369332"/>
          </a:xfrm>
          <a:prstGeom prst="rect">
            <a:avLst/>
          </a:prstGeom>
          <a:noFill/>
        </p:spPr>
        <p:txBody>
          <a:bodyPr wrap="none" rtlCol="0">
            <a:spAutoFit/>
          </a:bodyPr>
          <a:lstStyle/>
          <a:p>
            <a:endParaRPr lang="ms-MY" dirty="0"/>
          </a:p>
        </p:txBody>
      </p:sp>
    </p:spTree>
    <p:extLst>
      <p:ext uri="{BB962C8B-B14F-4D97-AF65-F5344CB8AC3E}">
        <p14:creationId xmlns:p14="http://schemas.microsoft.com/office/powerpoint/2010/main" val="78768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38A69-A83C-8241-BB93-4A8EF5455D82}"/>
              </a:ext>
            </a:extLst>
          </p:cNvPr>
          <p:cNvSpPr>
            <a:spLocks noGrp="1"/>
          </p:cNvSpPr>
          <p:nvPr>
            <p:ph type="title"/>
          </p:nvPr>
        </p:nvSpPr>
        <p:spPr/>
        <p:txBody>
          <a:bodyPr>
            <a:normAutofit/>
          </a:bodyPr>
          <a:lstStyle/>
          <a:p>
            <a:r>
              <a:rPr lang="ms-MY" sz="3600" b="1" dirty="0">
                <a:latin typeface="Gill Sans MT" panose="020B0502020104020203" pitchFamily="34" charset="77"/>
              </a:rPr>
              <a:t>Objektif  Topik 1</a:t>
            </a:r>
          </a:p>
        </p:txBody>
      </p:sp>
      <p:sp>
        <p:nvSpPr>
          <p:cNvPr id="3" name="Content Placeholder 2">
            <a:extLst>
              <a:ext uri="{FF2B5EF4-FFF2-40B4-BE49-F238E27FC236}">
                <a16:creationId xmlns:a16="http://schemas.microsoft.com/office/drawing/2014/main" xmlns="" id="{9C85FAF6-4F68-1642-8356-A59415177B92}"/>
              </a:ext>
            </a:extLst>
          </p:cNvPr>
          <p:cNvSpPr>
            <a:spLocks noGrp="1"/>
          </p:cNvSpPr>
          <p:nvPr>
            <p:ph idx="1"/>
          </p:nvPr>
        </p:nvSpPr>
        <p:spPr>
          <a:xfrm>
            <a:off x="838200" y="1471663"/>
            <a:ext cx="3555124" cy="1957337"/>
          </a:xfrm>
        </p:spPr>
        <p:txBody>
          <a:bodyPr>
            <a:normAutofit/>
          </a:bodyPr>
          <a:lstStyle/>
          <a:p>
            <a:pPr marL="0" indent="0">
              <a:buNone/>
            </a:pPr>
            <a:r>
              <a:rPr lang="ms-MY" dirty="0">
                <a:latin typeface="Gill Sans MT" panose="020B0502020104020203" pitchFamily="34" charset="77"/>
              </a:rPr>
              <a:t>Membina kerangka pemikiran dan analisis penghayatan etika dan peradaban</a:t>
            </a:r>
            <a:r>
              <a:rPr lang="en-MY" dirty="0">
                <a:effectLst/>
                <a:latin typeface="Gill Sans MT" panose="020B0502020104020203" pitchFamily="34" charset="77"/>
              </a:rPr>
              <a:t> </a:t>
            </a:r>
            <a:endParaRPr lang="ms-MY" dirty="0">
              <a:latin typeface="Gill Sans MT" panose="020B0502020104020203" pitchFamily="34" charset="77"/>
            </a:endParaRPr>
          </a:p>
        </p:txBody>
      </p:sp>
      <p:pic>
        <p:nvPicPr>
          <p:cNvPr id="12" name="Picture 11" descr="A close up of a map&#10;&#10;Description automatically generated">
            <a:extLst>
              <a:ext uri="{FF2B5EF4-FFF2-40B4-BE49-F238E27FC236}">
                <a16:creationId xmlns:a16="http://schemas.microsoft.com/office/drawing/2014/main" xmlns="" id="{F79568D0-4E67-B647-8A61-575D56E750D4}"/>
              </a:ext>
            </a:extLst>
          </p:cNvPr>
          <p:cNvPicPr>
            <a:picLocks noChangeAspect="1"/>
          </p:cNvPicPr>
          <p:nvPr/>
        </p:nvPicPr>
        <p:blipFill>
          <a:blip r:embed="rId3"/>
          <a:stretch>
            <a:fillRect/>
          </a:stretch>
        </p:blipFill>
        <p:spPr>
          <a:xfrm>
            <a:off x="7430814" y="432141"/>
            <a:ext cx="4156528" cy="402467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4" name="Picture 13" descr="A picture containing plate&#10;&#10;Description automatically generated">
            <a:extLst>
              <a:ext uri="{FF2B5EF4-FFF2-40B4-BE49-F238E27FC236}">
                <a16:creationId xmlns:a16="http://schemas.microsoft.com/office/drawing/2014/main" xmlns="" id="{EF88054E-B776-814C-BA91-AFEB4301C224}"/>
              </a:ext>
            </a:extLst>
          </p:cNvPr>
          <p:cNvPicPr>
            <a:picLocks noChangeAspect="1"/>
          </p:cNvPicPr>
          <p:nvPr/>
        </p:nvPicPr>
        <p:blipFill>
          <a:blip r:embed="rId4"/>
          <a:stretch>
            <a:fillRect/>
          </a:stretch>
        </p:blipFill>
        <p:spPr>
          <a:xfrm>
            <a:off x="5741009" y="1027906"/>
            <a:ext cx="2619985" cy="251128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5" name="Rectangle 14">
            <a:extLst>
              <a:ext uri="{FF2B5EF4-FFF2-40B4-BE49-F238E27FC236}">
                <a16:creationId xmlns:a16="http://schemas.microsoft.com/office/drawing/2014/main" xmlns="" id="{CBD1016B-51D8-D34F-B7E3-8582412317B1}"/>
              </a:ext>
            </a:extLst>
          </p:cNvPr>
          <p:cNvSpPr/>
          <p:nvPr/>
        </p:nvSpPr>
        <p:spPr>
          <a:xfrm rot="711857">
            <a:off x="7789080" y="4350669"/>
            <a:ext cx="2423319" cy="707886"/>
          </a:xfrm>
          <a:prstGeom prst="rect">
            <a:avLst/>
          </a:prstGeom>
        </p:spPr>
        <p:txBody>
          <a:bodyPr wrap="square">
            <a:spAutoFit/>
          </a:bodyPr>
          <a:lstStyle/>
          <a:p>
            <a:r>
              <a:rPr lang="en-MY" sz="1000" dirty="0">
                <a:hlinkClick r:id="rId5"/>
              </a:rPr>
              <a:t>https://worldoceanreview.com/en/wor-5/living-with-the-coasts/coastal-functions/the-strait-of-malacca-a-historical-shipping-metropolis/</a:t>
            </a:r>
            <a:endParaRPr lang="ms-MY" sz="1000" dirty="0"/>
          </a:p>
        </p:txBody>
      </p:sp>
      <p:pic>
        <p:nvPicPr>
          <p:cNvPr id="17" name="Picture 16" descr="A boat on a body of water&#10;&#10;Description automatically generated">
            <a:extLst>
              <a:ext uri="{FF2B5EF4-FFF2-40B4-BE49-F238E27FC236}">
                <a16:creationId xmlns:a16="http://schemas.microsoft.com/office/drawing/2014/main" xmlns="" id="{F50851CD-04A3-B74F-AA6D-CF91E666209C}"/>
              </a:ext>
            </a:extLst>
          </p:cNvPr>
          <p:cNvPicPr>
            <a:picLocks noChangeAspect="1"/>
          </p:cNvPicPr>
          <p:nvPr/>
        </p:nvPicPr>
        <p:blipFill>
          <a:blip r:embed="rId6"/>
          <a:stretch>
            <a:fillRect/>
          </a:stretch>
        </p:blipFill>
        <p:spPr>
          <a:xfrm>
            <a:off x="3135385" y="2970716"/>
            <a:ext cx="3932968" cy="297219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2917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E4A3F7A6-06FD-9F46-A9EE-C1767A91ACC5}"/>
              </a:ext>
            </a:extLst>
          </p:cNvPr>
          <p:cNvPicPr>
            <a:picLocks noChangeAspect="1"/>
          </p:cNvPicPr>
          <p:nvPr/>
        </p:nvPicPr>
        <p:blipFill>
          <a:blip r:embed="rId3"/>
          <a:stretch>
            <a:fillRect/>
          </a:stretch>
        </p:blipFill>
        <p:spPr>
          <a:xfrm>
            <a:off x="6658113" y="2899628"/>
            <a:ext cx="5080000" cy="28575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itle 1">
            <a:extLst>
              <a:ext uri="{FF2B5EF4-FFF2-40B4-BE49-F238E27FC236}">
                <a16:creationId xmlns:a16="http://schemas.microsoft.com/office/drawing/2014/main" xmlns="" id="{FF420289-34E2-BA40-93AB-2D001E6A7A77}"/>
              </a:ext>
            </a:extLst>
          </p:cNvPr>
          <p:cNvSpPr txBox="1">
            <a:spLocks/>
          </p:cNvSpPr>
          <p:nvPr/>
        </p:nvSpPr>
        <p:spPr>
          <a:xfrm>
            <a:off x="838200" y="695157"/>
            <a:ext cx="10515600" cy="460471"/>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ms-MY" sz="3600" b="1" dirty="0">
                <a:latin typeface="Gill Sans MT" panose="020B0502020104020203" pitchFamily="34" charset="77"/>
              </a:rPr>
              <a:t>Hasil Pembelajaran Topik 1</a:t>
            </a:r>
          </a:p>
        </p:txBody>
      </p:sp>
      <p:sp>
        <p:nvSpPr>
          <p:cNvPr id="5" name="Content Placeholder 2">
            <a:extLst>
              <a:ext uri="{FF2B5EF4-FFF2-40B4-BE49-F238E27FC236}">
                <a16:creationId xmlns:a16="http://schemas.microsoft.com/office/drawing/2014/main" xmlns="" id="{5E49A7F4-9E9D-6142-AA1E-871576D5D1DF}"/>
              </a:ext>
            </a:extLst>
          </p:cNvPr>
          <p:cNvSpPr txBox="1">
            <a:spLocks/>
          </p:cNvSpPr>
          <p:nvPr/>
        </p:nvSpPr>
        <p:spPr>
          <a:xfrm>
            <a:off x="838200" y="1250730"/>
            <a:ext cx="10515600" cy="1511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latin typeface="Gill Sans MT" panose="020B0502020104020203" pitchFamily="34" charset="77"/>
              </a:rPr>
              <a:t>Menjelaskan</a:t>
            </a:r>
            <a:r>
              <a:rPr lang="en-GB" dirty="0">
                <a:latin typeface="Gill Sans MT" panose="020B0502020104020203" pitchFamily="34" charset="77"/>
              </a:rPr>
              <a:t> </a:t>
            </a:r>
            <a:r>
              <a:rPr lang="en-GB" dirty="0" err="1">
                <a:latin typeface="Gill Sans MT" panose="020B0502020104020203" pitchFamily="34" charset="77"/>
              </a:rPr>
              <a:t>kerangka</a:t>
            </a:r>
            <a:r>
              <a:rPr lang="en-GB" dirty="0">
                <a:latin typeface="Gill Sans MT" panose="020B0502020104020203" pitchFamily="34" charset="77"/>
              </a:rPr>
              <a:t> </a:t>
            </a:r>
            <a:r>
              <a:rPr lang="en-GB" dirty="0" err="1">
                <a:latin typeface="Gill Sans MT" panose="020B0502020104020203" pitchFamily="34" charset="77"/>
              </a:rPr>
              <a:t>pemikiran</a:t>
            </a:r>
            <a:r>
              <a:rPr lang="en-GB" dirty="0">
                <a:latin typeface="Gill Sans MT" panose="020B0502020104020203" pitchFamily="34" charset="77"/>
              </a:rPr>
              <a:t> </a:t>
            </a:r>
            <a:r>
              <a:rPr lang="en-GB" dirty="0" err="1">
                <a:latin typeface="Gill Sans MT" panose="020B0502020104020203" pitchFamily="34" charset="77"/>
              </a:rPr>
              <a:t>penghayatan</a:t>
            </a:r>
            <a:r>
              <a:rPr lang="en-GB" dirty="0">
                <a:latin typeface="Gill Sans MT" panose="020B0502020104020203" pitchFamily="34" charset="77"/>
              </a:rPr>
              <a:t> </a:t>
            </a:r>
            <a:r>
              <a:rPr lang="en-GB" dirty="0" err="1">
                <a:latin typeface="Gill Sans MT" panose="020B0502020104020203" pitchFamily="34" charset="77"/>
              </a:rPr>
              <a:t>etika</a:t>
            </a:r>
            <a:r>
              <a:rPr lang="en-GB" dirty="0">
                <a:latin typeface="Gill Sans MT" panose="020B0502020104020203" pitchFamily="34" charset="77"/>
              </a:rPr>
              <a:t> dan </a:t>
            </a:r>
            <a:r>
              <a:rPr lang="en-GB" dirty="0" err="1">
                <a:latin typeface="Gill Sans MT" panose="020B0502020104020203" pitchFamily="34" charset="77"/>
              </a:rPr>
              <a:t>peradaban</a:t>
            </a:r>
            <a:endParaRPr lang="en-MY" dirty="0">
              <a:latin typeface="Gill Sans MT" panose="020B0502020104020203" pitchFamily="34" charset="77"/>
            </a:endParaRPr>
          </a:p>
          <a:p>
            <a:r>
              <a:rPr lang="en-GB" dirty="0" err="1">
                <a:latin typeface="Gill Sans MT" panose="020B0502020104020203" pitchFamily="34" charset="77"/>
              </a:rPr>
              <a:t>Menganalisis</a:t>
            </a:r>
            <a:r>
              <a:rPr lang="en-GB" dirty="0">
                <a:latin typeface="Gill Sans MT" panose="020B0502020104020203" pitchFamily="34" charset="77"/>
              </a:rPr>
              <a:t> </a:t>
            </a:r>
            <a:r>
              <a:rPr lang="en-GB" dirty="0" err="1">
                <a:latin typeface="Gill Sans MT" panose="020B0502020104020203" pitchFamily="34" charset="77"/>
              </a:rPr>
              <a:t>etika</a:t>
            </a:r>
            <a:r>
              <a:rPr lang="en-GB" dirty="0">
                <a:latin typeface="Gill Sans MT" panose="020B0502020104020203" pitchFamily="34" charset="77"/>
              </a:rPr>
              <a:t> dan </a:t>
            </a:r>
            <a:r>
              <a:rPr lang="en-GB" dirty="0" err="1">
                <a:latin typeface="Gill Sans MT" panose="020B0502020104020203" pitchFamily="34" charset="77"/>
              </a:rPr>
              <a:t>peradaban</a:t>
            </a:r>
            <a:r>
              <a:rPr lang="en-GB" dirty="0">
                <a:latin typeface="Gill Sans MT" panose="020B0502020104020203" pitchFamily="34" charset="77"/>
              </a:rPr>
              <a:t> </a:t>
            </a:r>
            <a:r>
              <a:rPr lang="en-GB" dirty="0" err="1">
                <a:latin typeface="Gill Sans MT" panose="020B0502020104020203" pitchFamily="34" charset="77"/>
              </a:rPr>
              <a:t>dari</a:t>
            </a:r>
            <a:r>
              <a:rPr lang="en-GB" dirty="0">
                <a:latin typeface="Gill Sans MT" panose="020B0502020104020203" pitchFamily="34" charset="77"/>
              </a:rPr>
              <a:t> </a:t>
            </a:r>
            <a:r>
              <a:rPr lang="en-GB" dirty="0" err="1">
                <a:latin typeface="Gill Sans MT" panose="020B0502020104020203" pitchFamily="34" charset="77"/>
              </a:rPr>
              <a:t>segi</a:t>
            </a:r>
            <a:r>
              <a:rPr lang="en-GB" dirty="0">
                <a:latin typeface="Gill Sans MT" panose="020B0502020104020203" pitchFamily="34" charset="77"/>
              </a:rPr>
              <a:t> individu, </a:t>
            </a:r>
            <a:r>
              <a:rPr lang="en-GB" dirty="0" err="1">
                <a:latin typeface="Gill Sans MT" panose="020B0502020104020203" pitchFamily="34" charset="77"/>
              </a:rPr>
              <a:t>keluarga</a:t>
            </a:r>
            <a:r>
              <a:rPr lang="en-GB" dirty="0">
                <a:latin typeface="Gill Sans MT" panose="020B0502020104020203" pitchFamily="34" charset="77"/>
              </a:rPr>
              <a:t>, </a:t>
            </a:r>
            <a:r>
              <a:rPr lang="en-GB" dirty="0" err="1">
                <a:latin typeface="Gill Sans MT" panose="020B0502020104020203" pitchFamily="34" charset="77"/>
              </a:rPr>
              <a:t>masyarakat</a:t>
            </a:r>
            <a:r>
              <a:rPr lang="en-GB" dirty="0">
                <a:latin typeface="Gill Sans MT" panose="020B0502020104020203" pitchFamily="34" charset="77"/>
              </a:rPr>
              <a:t> dan negara.</a:t>
            </a:r>
          </a:p>
        </p:txBody>
      </p:sp>
      <p:pic>
        <p:nvPicPr>
          <p:cNvPr id="11" name="Picture 10" descr="A group of people sitting in the grass&#10;&#10;Description automatically generated">
            <a:extLst>
              <a:ext uri="{FF2B5EF4-FFF2-40B4-BE49-F238E27FC236}">
                <a16:creationId xmlns:a16="http://schemas.microsoft.com/office/drawing/2014/main" xmlns="" id="{EF1CDE41-DF96-BA41-8DF0-8FFAF2688C8B}"/>
              </a:ext>
            </a:extLst>
          </p:cNvPr>
          <p:cNvPicPr>
            <a:picLocks noChangeAspect="1"/>
          </p:cNvPicPr>
          <p:nvPr/>
        </p:nvPicPr>
        <p:blipFill>
          <a:blip r:embed="rId4"/>
          <a:stretch>
            <a:fillRect/>
          </a:stretch>
        </p:blipFill>
        <p:spPr>
          <a:xfrm>
            <a:off x="2777434" y="3429000"/>
            <a:ext cx="3028551" cy="20001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close up of a person wearing a scarf&#10;&#10;Description automatically generated">
            <a:extLst>
              <a:ext uri="{FF2B5EF4-FFF2-40B4-BE49-F238E27FC236}">
                <a16:creationId xmlns:a16="http://schemas.microsoft.com/office/drawing/2014/main" xmlns="" id="{AF51B87F-486A-044D-B977-AC216EAAE724}"/>
              </a:ext>
            </a:extLst>
          </p:cNvPr>
          <p:cNvPicPr>
            <a:picLocks noChangeAspect="1"/>
          </p:cNvPicPr>
          <p:nvPr/>
        </p:nvPicPr>
        <p:blipFill>
          <a:blip r:embed="rId5"/>
          <a:stretch>
            <a:fillRect/>
          </a:stretch>
        </p:blipFill>
        <p:spPr>
          <a:xfrm rot="306007">
            <a:off x="858334" y="3063524"/>
            <a:ext cx="1952184" cy="20643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14" descr="A group of people standing in front of a crowd&#10;&#10;Description automatically generated">
            <a:extLst>
              <a:ext uri="{FF2B5EF4-FFF2-40B4-BE49-F238E27FC236}">
                <a16:creationId xmlns:a16="http://schemas.microsoft.com/office/drawing/2014/main" xmlns="" id="{846BF48C-38BF-E646-9637-C4F3C508A379}"/>
              </a:ext>
            </a:extLst>
          </p:cNvPr>
          <p:cNvPicPr>
            <a:picLocks noChangeAspect="1"/>
          </p:cNvPicPr>
          <p:nvPr/>
        </p:nvPicPr>
        <p:blipFill>
          <a:blip r:embed="rId6"/>
          <a:stretch>
            <a:fillRect/>
          </a:stretch>
        </p:blipFill>
        <p:spPr>
          <a:xfrm>
            <a:off x="5546525" y="4287021"/>
            <a:ext cx="2677856" cy="2136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1958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38A69-A83C-8241-BB93-4A8EF5455D82}"/>
              </a:ext>
            </a:extLst>
          </p:cNvPr>
          <p:cNvSpPr>
            <a:spLocks noGrp="1"/>
          </p:cNvSpPr>
          <p:nvPr>
            <p:ph type="title"/>
          </p:nvPr>
        </p:nvSpPr>
        <p:spPr/>
        <p:txBody>
          <a:bodyPr>
            <a:normAutofit/>
          </a:bodyPr>
          <a:lstStyle/>
          <a:p>
            <a:r>
              <a:rPr lang="ms-MY" sz="3600" b="1" dirty="0">
                <a:latin typeface="Gill Sans MT" panose="020B0502020104020203" pitchFamily="34" charset="77"/>
              </a:rPr>
              <a:t>Kandungan Topik 1</a:t>
            </a:r>
          </a:p>
        </p:txBody>
      </p:sp>
      <p:sp>
        <p:nvSpPr>
          <p:cNvPr id="3" name="Content Placeholder 2">
            <a:extLst>
              <a:ext uri="{FF2B5EF4-FFF2-40B4-BE49-F238E27FC236}">
                <a16:creationId xmlns:a16="http://schemas.microsoft.com/office/drawing/2014/main" xmlns="" id="{9C85FAF6-4F68-1642-8356-A59415177B92}"/>
              </a:ext>
            </a:extLst>
          </p:cNvPr>
          <p:cNvSpPr>
            <a:spLocks noGrp="1"/>
          </p:cNvSpPr>
          <p:nvPr>
            <p:ph idx="1"/>
          </p:nvPr>
        </p:nvSpPr>
        <p:spPr>
          <a:xfrm>
            <a:off x="838200" y="1552356"/>
            <a:ext cx="10515600" cy="4351338"/>
          </a:xfrm>
        </p:spPr>
        <p:txBody>
          <a:bodyPr>
            <a:normAutofit/>
          </a:bodyPr>
          <a:lstStyle/>
          <a:p>
            <a:pPr marL="514350" indent="-514350">
              <a:buFont typeface="+mj-lt"/>
              <a:buAutoNum type="arabicPeriod"/>
            </a:pPr>
            <a:r>
              <a:rPr lang="en-GB" dirty="0" err="1">
                <a:latin typeface="Gill Sans MT" panose="020B0502020104020203" pitchFamily="34" charset="77"/>
              </a:rPr>
              <a:t>Pengenalan</a:t>
            </a:r>
            <a:r>
              <a:rPr lang="en-GB" dirty="0">
                <a:latin typeface="Gill Sans MT" panose="020B0502020104020203" pitchFamily="34" charset="77"/>
              </a:rPr>
              <a:t> </a:t>
            </a:r>
            <a:r>
              <a:rPr lang="en-GB" dirty="0" err="1">
                <a:latin typeface="Gill Sans MT" panose="020B0502020104020203" pitchFamily="34" charset="77"/>
              </a:rPr>
              <a:t>Etika</a:t>
            </a:r>
            <a:r>
              <a:rPr lang="en-GB" dirty="0">
                <a:latin typeface="Gill Sans MT" panose="020B0502020104020203" pitchFamily="34" charset="77"/>
              </a:rPr>
              <a:t> dan </a:t>
            </a:r>
            <a:r>
              <a:rPr lang="en-GB" dirty="0" err="1">
                <a:latin typeface="Gill Sans MT" panose="020B0502020104020203" pitchFamily="34" charset="77"/>
              </a:rPr>
              <a:t>Peradaban</a:t>
            </a:r>
            <a:r>
              <a:rPr lang="en-GB" dirty="0">
                <a:latin typeface="Gill Sans MT" panose="020B0502020104020203" pitchFamily="34" charset="77"/>
              </a:rPr>
              <a:t> </a:t>
            </a:r>
          </a:p>
          <a:p>
            <a:pPr marL="514350" indent="-514350">
              <a:buFont typeface="+mj-lt"/>
              <a:buAutoNum type="arabicPeriod"/>
            </a:pPr>
            <a:r>
              <a:rPr lang="en-GB" dirty="0" err="1">
                <a:latin typeface="Gill Sans MT" panose="020B0502020104020203" pitchFamily="34" charset="77"/>
              </a:rPr>
              <a:t>Susur</a:t>
            </a:r>
            <a:r>
              <a:rPr lang="en-GB" dirty="0">
                <a:latin typeface="Gill Sans MT" panose="020B0502020104020203" pitchFamily="34" charset="77"/>
              </a:rPr>
              <a:t> masa </a:t>
            </a:r>
            <a:r>
              <a:rPr lang="en-GB" dirty="0" err="1">
                <a:latin typeface="Gill Sans MT" panose="020B0502020104020203" pitchFamily="34" charset="77"/>
              </a:rPr>
              <a:t>Etika</a:t>
            </a:r>
            <a:r>
              <a:rPr lang="en-GB" dirty="0">
                <a:latin typeface="Gill Sans MT" panose="020B0502020104020203" pitchFamily="34" charset="77"/>
              </a:rPr>
              <a:t> dan </a:t>
            </a:r>
            <a:r>
              <a:rPr lang="en-GB" dirty="0" err="1">
                <a:latin typeface="Gill Sans MT" panose="020B0502020104020203" pitchFamily="34" charset="77"/>
              </a:rPr>
              <a:t>Peradaban</a:t>
            </a:r>
            <a:r>
              <a:rPr lang="en-GB" dirty="0">
                <a:latin typeface="Gill Sans MT" panose="020B0502020104020203" pitchFamily="34" charset="77"/>
              </a:rPr>
              <a:t> </a:t>
            </a:r>
            <a:r>
              <a:rPr lang="en-GB" dirty="0" err="1">
                <a:latin typeface="Gill Sans MT" panose="020B0502020104020203" pitchFamily="34" charset="77"/>
              </a:rPr>
              <a:t>berdasarkan</a:t>
            </a:r>
            <a:r>
              <a:rPr lang="en-GB" dirty="0">
                <a:latin typeface="Gill Sans MT" panose="020B0502020104020203" pitchFamily="34" charset="77"/>
              </a:rPr>
              <a:t> </a:t>
            </a:r>
            <a:r>
              <a:rPr lang="en-GB" dirty="0" err="1">
                <a:latin typeface="Gill Sans MT" panose="020B0502020104020203" pitchFamily="34" charset="77"/>
              </a:rPr>
              <a:t>Pra-kolonial</a:t>
            </a:r>
            <a:r>
              <a:rPr lang="en-GB" dirty="0">
                <a:latin typeface="Gill Sans MT" panose="020B0502020104020203" pitchFamily="34" charset="77"/>
              </a:rPr>
              <a:t>, </a:t>
            </a:r>
            <a:r>
              <a:rPr lang="en-GB" dirty="0" err="1">
                <a:latin typeface="Gill Sans MT" panose="020B0502020104020203" pitchFamily="34" charset="77"/>
              </a:rPr>
              <a:t>Kolonial</a:t>
            </a:r>
            <a:r>
              <a:rPr lang="en-GB" dirty="0">
                <a:latin typeface="Gill Sans MT" panose="020B0502020104020203" pitchFamily="34" charset="77"/>
              </a:rPr>
              <a:t> dan </a:t>
            </a:r>
            <a:r>
              <a:rPr lang="en-GB" dirty="0" err="1">
                <a:latin typeface="Gill Sans MT" panose="020B0502020104020203" pitchFamily="34" charset="77"/>
              </a:rPr>
              <a:t>Pasca-Kolonial</a:t>
            </a:r>
            <a:endParaRPr lang="en-GB" dirty="0">
              <a:latin typeface="Gill Sans MT" panose="020B0502020104020203" pitchFamily="34" charset="77"/>
            </a:endParaRPr>
          </a:p>
          <a:p>
            <a:pPr marL="514350" indent="-514350">
              <a:buFont typeface="+mj-lt"/>
              <a:buAutoNum type="arabicPeriod"/>
            </a:pPr>
            <a:r>
              <a:rPr lang="en-GB" dirty="0" err="1">
                <a:latin typeface="Gill Sans MT" panose="020B0502020104020203" pitchFamily="34" charset="77"/>
              </a:rPr>
              <a:t>Kerangka</a:t>
            </a:r>
            <a:r>
              <a:rPr lang="en-GB" dirty="0">
                <a:latin typeface="Gill Sans MT" panose="020B0502020104020203" pitchFamily="34" charset="77"/>
              </a:rPr>
              <a:t> </a:t>
            </a:r>
            <a:r>
              <a:rPr lang="en-GB" dirty="0" err="1">
                <a:latin typeface="Gill Sans MT" panose="020B0502020104020203" pitchFamily="34" charset="77"/>
              </a:rPr>
              <a:t>Menganalisis</a:t>
            </a:r>
            <a:r>
              <a:rPr lang="en-GB" dirty="0">
                <a:latin typeface="Gill Sans MT" panose="020B0502020104020203" pitchFamily="34" charset="77"/>
              </a:rPr>
              <a:t> </a:t>
            </a:r>
            <a:r>
              <a:rPr lang="en-GB" dirty="0" err="1">
                <a:latin typeface="Gill Sans MT" panose="020B0502020104020203" pitchFamily="34" charset="77"/>
              </a:rPr>
              <a:t>Etika</a:t>
            </a:r>
            <a:r>
              <a:rPr lang="en-GB" dirty="0">
                <a:latin typeface="Gill Sans MT" panose="020B0502020104020203" pitchFamily="34" charset="77"/>
              </a:rPr>
              <a:t> dan </a:t>
            </a:r>
            <a:r>
              <a:rPr lang="en-GB" dirty="0" err="1">
                <a:latin typeface="Gill Sans MT" panose="020B0502020104020203" pitchFamily="34" charset="77"/>
              </a:rPr>
              <a:t>Peradaban</a:t>
            </a:r>
            <a:r>
              <a:rPr lang="en-GB" dirty="0">
                <a:latin typeface="Gill Sans MT" panose="020B0502020104020203" pitchFamily="34" charset="77"/>
              </a:rPr>
              <a:t> </a:t>
            </a:r>
            <a:r>
              <a:rPr lang="en-GB" dirty="0" err="1">
                <a:latin typeface="Gill Sans MT" panose="020B0502020104020203" pitchFamily="34" charset="77"/>
              </a:rPr>
              <a:t>acuan</a:t>
            </a:r>
            <a:r>
              <a:rPr lang="en-GB" dirty="0">
                <a:latin typeface="Gill Sans MT" panose="020B0502020104020203" pitchFamily="34" charset="77"/>
              </a:rPr>
              <a:t> Malaysia </a:t>
            </a:r>
            <a:r>
              <a:rPr lang="en-GB" dirty="0" err="1">
                <a:latin typeface="Gill Sans MT" panose="020B0502020104020203" pitchFamily="34" charset="77"/>
              </a:rPr>
              <a:t>melalui</a:t>
            </a:r>
            <a:r>
              <a:rPr lang="en-GB" dirty="0">
                <a:latin typeface="Gill Sans MT" panose="020B0502020104020203" pitchFamily="34" charset="77"/>
              </a:rPr>
              <a:t> </a:t>
            </a:r>
            <a:r>
              <a:rPr lang="en-GB" dirty="0" err="1">
                <a:latin typeface="Gill Sans MT" panose="020B0502020104020203" pitchFamily="34" charset="77"/>
              </a:rPr>
              <a:t>sejarah</a:t>
            </a:r>
            <a:r>
              <a:rPr lang="en-GB" dirty="0">
                <a:latin typeface="Gill Sans MT" panose="020B0502020104020203" pitchFamily="34" charset="77"/>
              </a:rPr>
              <a:t>, </a:t>
            </a:r>
            <a:r>
              <a:rPr lang="en-GB" dirty="0" err="1">
                <a:latin typeface="Gill Sans MT" panose="020B0502020104020203" pitchFamily="34" charset="77"/>
              </a:rPr>
              <a:t>struktur</a:t>
            </a:r>
            <a:r>
              <a:rPr lang="en-GB" dirty="0">
                <a:latin typeface="Gill Sans MT" panose="020B0502020104020203" pitchFamily="34" charset="77"/>
              </a:rPr>
              <a:t> </a:t>
            </a:r>
            <a:r>
              <a:rPr lang="en-GB" dirty="0" err="1">
                <a:latin typeface="Gill Sans MT" panose="020B0502020104020203" pitchFamily="34" charset="77"/>
              </a:rPr>
              <a:t>sosial</a:t>
            </a:r>
            <a:r>
              <a:rPr lang="en-GB" dirty="0">
                <a:latin typeface="Gill Sans MT" panose="020B0502020104020203" pitchFamily="34" charset="77"/>
              </a:rPr>
              <a:t> dan </a:t>
            </a:r>
            <a:r>
              <a:rPr lang="en-GB" dirty="0" err="1">
                <a:latin typeface="Gill Sans MT" panose="020B0502020104020203" pitchFamily="34" charset="77"/>
              </a:rPr>
              <a:t>biografi</a:t>
            </a:r>
            <a:r>
              <a:rPr lang="en-GB" dirty="0">
                <a:latin typeface="Gill Sans MT" panose="020B0502020104020203" pitchFamily="34" charset="77"/>
              </a:rPr>
              <a:t> (</a:t>
            </a:r>
            <a:r>
              <a:rPr lang="en-GB" dirty="0" err="1">
                <a:latin typeface="Gill Sans MT" panose="020B0502020104020203" pitchFamily="34" charset="77"/>
              </a:rPr>
              <a:t>riwayat</a:t>
            </a:r>
            <a:r>
              <a:rPr lang="en-GB" dirty="0">
                <a:latin typeface="Gill Sans MT" panose="020B0502020104020203" pitchFamily="34" charset="77"/>
              </a:rPr>
              <a:t>)</a:t>
            </a:r>
          </a:p>
          <a:p>
            <a:pPr marL="514350" indent="-514350">
              <a:buFont typeface="+mj-lt"/>
              <a:buAutoNum type="arabicPeriod"/>
            </a:pPr>
            <a:r>
              <a:rPr lang="en-GB" dirty="0" err="1">
                <a:latin typeface="Gill Sans MT" panose="020B0502020104020203" pitchFamily="34" charset="77"/>
              </a:rPr>
              <a:t>Penghayatan</a:t>
            </a:r>
            <a:r>
              <a:rPr lang="en-GB" dirty="0">
                <a:latin typeface="Gill Sans MT" panose="020B0502020104020203" pitchFamily="34" charset="77"/>
              </a:rPr>
              <a:t> </a:t>
            </a:r>
            <a:r>
              <a:rPr lang="en-GB" dirty="0" err="1">
                <a:latin typeface="Gill Sans MT" panose="020B0502020104020203" pitchFamily="34" charset="77"/>
              </a:rPr>
              <a:t>Etika</a:t>
            </a:r>
            <a:r>
              <a:rPr lang="en-GB" dirty="0">
                <a:latin typeface="Gill Sans MT" panose="020B0502020104020203" pitchFamily="34" charset="77"/>
              </a:rPr>
              <a:t> dan </a:t>
            </a:r>
            <a:r>
              <a:rPr lang="en-GB" dirty="0" err="1">
                <a:latin typeface="Gill Sans MT" panose="020B0502020104020203" pitchFamily="34" charset="77"/>
              </a:rPr>
              <a:t>Peradaban</a:t>
            </a:r>
            <a:r>
              <a:rPr lang="en-GB" dirty="0">
                <a:latin typeface="Gill Sans MT" panose="020B0502020104020203" pitchFamily="34" charset="77"/>
              </a:rPr>
              <a:t> </a:t>
            </a:r>
            <a:r>
              <a:rPr lang="en-GB" dirty="0" err="1">
                <a:latin typeface="Gill Sans MT" panose="020B0502020104020203" pitchFamily="34" charset="77"/>
              </a:rPr>
              <a:t>mengikut</a:t>
            </a:r>
            <a:r>
              <a:rPr lang="en-GB" dirty="0">
                <a:latin typeface="Gill Sans MT" panose="020B0502020104020203" pitchFamily="34" charset="77"/>
              </a:rPr>
              <a:t> </a:t>
            </a:r>
            <a:r>
              <a:rPr lang="en-GB" dirty="0" err="1">
                <a:latin typeface="Gill Sans MT" panose="020B0502020104020203" pitchFamily="34" charset="77"/>
              </a:rPr>
              <a:t>peringkat</a:t>
            </a:r>
            <a:r>
              <a:rPr lang="en-GB" dirty="0">
                <a:latin typeface="Gill Sans MT" panose="020B0502020104020203" pitchFamily="34" charset="77"/>
              </a:rPr>
              <a:t> – Individu, </a:t>
            </a:r>
            <a:r>
              <a:rPr lang="en-GB" dirty="0" err="1">
                <a:latin typeface="Gill Sans MT" panose="020B0502020104020203" pitchFamily="34" charset="77"/>
              </a:rPr>
              <a:t>Keluarga</a:t>
            </a:r>
            <a:r>
              <a:rPr lang="en-GB" dirty="0">
                <a:latin typeface="Gill Sans MT" panose="020B0502020104020203" pitchFamily="34" charset="77"/>
              </a:rPr>
              <a:t>, Komuniti, dan </a:t>
            </a:r>
            <a:r>
              <a:rPr lang="en-GB" dirty="0" err="1">
                <a:latin typeface="Gill Sans MT" panose="020B0502020104020203" pitchFamily="34" charset="77"/>
              </a:rPr>
              <a:t>masyarakat</a:t>
            </a:r>
            <a:r>
              <a:rPr lang="en-GB" dirty="0">
                <a:latin typeface="Gill Sans MT" panose="020B0502020104020203" pitchFamily="34" charset="77"/>
              </a:rPr>
              <a:t> (</a:t>
            </a:r>
            <a:r>
              <a:rPr lang="en-GB" dirty="0" err="1">
                <a:latin typeface="Gill Sans MT" panose="020B0502020104020203" pitchFamily="34" charset="77"/>
              </a:rPr>
              <a:t>lokal</a:t>
            </a:r>
            <a:r>
              <a:rPr lang="en-GB" dirty="0">
                <a:latin typeface="Gill Sans MT" panose="020B0502020104020203" pitchFamily="34" charset="77"/>
              </a:rPr>
              <a:t> dan global)</a:t>
            </a:r>
          </a:p>
          <a:p>
            <a:pPr marL="514350" indent="-514350">
              <a:buFont typeface="+mj-lt"/>
              <a:buAutoNum type="arabicPeriod"/>
            </a:pPr>
            <a:r>
              <a:rPr lang="en-GB" dirty="0" err="1">
                <a:latin typeface="Gill Sans MT" panose="020B0502020104020203" pitchFamily="34" charset="77"/>
              </a:rPr>
              <a:t>Penghayatan</a:t>
            </a:r>
            <a:r>
              <a:rPr lang="en-GB" dirty="0">
                <a:latin typeface="Gill Sans MT" panose="020B0502020104020203" pitchFamily="34" charset="77"/>
              </a:rPr>
              <a:t> </a:t>
            </a:r>
            <a:r>
              <a:rPr lang="en-GB" dirty="0" err="1">
                <a:latin typeface="Gill Sans MT" panose="020B0502020104020203" pitchFamily="34" charset="77"/>
              </a:rPr>
              <a:t>Etika</a:t>
            </a:r>
            <a:r>
              <a:rPr lang="en-GB" dirty="0">
                <a:latin typeface="Gill Sans MT" panose="020B0502020104020203" pitchFamily="34" charset="77"/>
              </a:rPr>
              <a:t> dan </a:t>
            </a:r>
            <a:r>
              <a:rPr lang="en-GB" dirty="0" err="1">
                <a:latin typeface="Gill Sans MT" panose="020B0502020104020203" pitchFamily="34" charset="77"/>
              </a:rPr>
              <a:t>Peradaban</a:t>
            </a:r>
            <a:r>
              <a:rPr lang="en-GB" dirty="0">
                <a:latin typeface="Gill Sans MT" panose="020B0502020104020203" pitchFamily="34" charset="77"/>
              </a:rPr>
              <a:t> </a:t>
            </a:r>
            <a:r>
              <a:rPr lang="en-GB" dirty="0" err="1">
                <a:latin typeface="Gill Sans MT" panose="020B0502020104020203" pitchFamily="34" charset="77"/>
              </a:rPr>
              <a:t>mengikut</a:t>
            </a:r>
            <a:r>
              <a:rPr lang="en-GB" dirty="0">
                <a:latin typeface="Gill Sans MT" panose="020B0502020104020203" pitchFamily="34" charset="77"/>
              </a:rPr>
              <a:t> </a:t>
            </a:r>
            <a:r>
              <a:rPr lang="en-GB" dirty="0" err="1">
                <a:latin typeface="Gill Sans MT" panose="020B0502020104020203" pitchFamily="34" charset="77"/>
              </a:rPr>
              <a:t>konteks</a:t>
            </a:r>
            <a:r>
              <a:rPr lang="en-GB" dirty="0">
                <a:latin typeface="Gill Sans MT" panose="020B0502020104020203" pitchFamily="34" charset="77"/>
              </a:rPr>
              <a:t> Masyarakat, Negara dan </a:t>
            </a:r>
            <a:r>
              <a:rPr lang="en-GB" dirty="0" err="1">
                <a:latin typeface="Gill Sans MT" panose="020B0502020104020203" pitchFamily="34" charset="77"/>
              </a:rPr>
              <a:t>Pasaran</a:t>
            </a:r>
            <a:endParaRPr lang="en-GB" dirty="0">
              <a:latin typeface="Gill Sans MT" panose="020B0502020104020203" pitchFamily="34" charset="77"/>
            </a:endParaRPr>
          </a:p>
          <a:p>
            <a:pPr lvl="0"/>
            <a:endParaRPr lang="en-GB" dirty="0" err="1">
              <a:latin typeface="Gill Sans MT" panose="020B0502020104020203" pitchFamily="34" charset="77"/>
            </a:endParaRPr>
          </a:p>
        </p:txBody>
      </p:sp>
    </p:spTree>
    <p:extLst>
      <p:ext uri="{BB962C8B-B14F-4D97-AF65-F5344CB8AC3E}">
        <p14:creationId xmlns:p14="http://schemas.microsoft.com/office/powerpoint/2010/main" val="3925299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9F766-7B90-7B4D-BE8D-20C8762B3DA4}"/>
              </a:ext>
            </a:extLst>
          </p:cNvPr>
          <p:cNvSpPr>
            <a:spLocks noGrp="1"/>
          </p:cNvSpPr>
          <p:nvPr>
            <p:ph type="title"/>
          </p:nvPr>
        </p:nvSpPr>
        <p:spPr>
          <a:xfrm>
            <a:off x="838200" y="365125"/>
            <a:ext cx="10515600" cy="892175"/>
          </a:xfrm>
        </p:spPr>
        <p:txBody>
          <a:bodyPr>
            <a:normAutofit/>
          </a:bodyPr>
          <a:lstStyle/>
          <a:p>
            <a:r>
              <a:rPr lang="ms-MY" sz="3600" b="1" dirty="0">
                <a:latin typeface="Gill Sans MT" panose="020B0502020104020203" pitchFamily="34" charset="77"/>
              </a:rPr>
              <a:t>1. Pengenalan Etika dan Peradaban</a:t>
            </a:r>
          </a:p>
        </p:txBody>
      </p:sp>
      <p:sp>
        <p:nvSpPr>
          <p:cNvPr id="3" name="Content Placeholder 2">
            <a:extLst>
              <a:ext uri="{FF2B5EF4-FFF2-40B4-BE49-F238E27FC236}">
                <a16:creationId xmlns:a16="http://schemas.microsoft.com/office/drawing/2014/main" xmlns="" id="{1ED65730-E471-8841-A22E-A77C09A587D8}"/>
              </a:ext>
            </a:extLst>
          </p:cNvPr>
          <p:cNvSpPr>
            <a:spLocks noGrp="1"/>
          </p:cNvSpPr>
          <p:nvPr>
            <p:ph idx="1"/>
          </p:nvPr>
        </p:nvSpPr>
        <p:spPr>
          <a:xfrm>
            <a:off x="838200" y="1825625"/>
            <a:ext cx="4660900" cy="4351338"/>
          </a:xfrm>
        </p:spPr>
        <p:txBody>
          <a:bodyPr/>
          <a:lstStyle/>
          <a:p>
            <a:r>
              <a:rPr lang="ms-MY" dirty="0">
                <a:latin typeface="Gill Sans MT" panose="020B0502020104020203" pitchFamily="34" charset="77"/>
              </a:rPr>
              <a:t>Etika dan peradaban </a:t>
            </a:r>
            <a:r>
              <a:rPr lang="ms-MY" b="1" dirty="0">
                <a:latin typeface="Gill Sans MT" panose="020B0502020104020203" pitchFamily="34" charset="77"/>
              </a:rPr>
              <a:t>penting</a:t>
            </a:r>
            <a:r>
              <a:rPr lang="ms-MY" dirty="0">
                <a:latin typeface="Gill Sans MT" panose="020B0502020104020203" pitchFamily="34" charset="77"/>
              </a:rPr>
              <a:t> dalam sesebuah masyarakat supaya:</a:t>
            </a:r>
          </a:p>
          <a:p>
            <a:pPr lvl="1"/>
            <a:r>
              <a:rPr lang="ms-MY" sz="2800" dirty="0">
                <a:latin typeface="Gill Sans MT" panose="020B0502020104020203" pitchFamily="34" charset="77"/>
              </a:rPr>
              <a:t>berkeperibadian tinggi;</a:t>
            </a:r>
          </a:p>
          <a:p>
            <a:pPr lvl="1"/>
            <a:r>
              <a:rPr lang="ms-MY" sz="2800" dirty="0">
                <a:latin typeface="Gill Sans MT" panose="020B0502020104020203" pitchFamily="34" charset="77"/>
              </a:rPr>
              <a:t>saling menghormati;</a:t>
            </a:r>
          </a:p>
          <a:p>
            <a:pPr lvl="1"/>
            <a:r>
              <a:rPr lang="ms-MY" sz="2800" dirty="0">
                <a:latin typeface="Gill Sans MT" panose="020B0502020104020203" pitchFamily="34" charset="77"/>
              </a:rPr>
              <a:t>Hidup harmoni;</a:t>
            </a:r>
          </a:p>
          <a:p>
            <a:pPr lvl="1"/>
            <a:r>
              <a:rPr lang="ms-MY" sz="2800" dirty="0">
                <a:latin typeface="Gill Sans MT" panose="020B0502020104020203" pitchFamily="34" charset="77"/>
              </a:rPr>
              <a:t>membina negara bangsa;</a:t>
            </a:r>
          </a:p>
          <a:p>
            <a:pPr lvl="1"/>
            <a:r>
              <a:rPr lang="ms-MY" sz="2800" dirty="0">
                <a:latin typeface="Gill Sans MT" panose="020B0502020104020203" pitchFamily="34" charset="77"/>
              </a:rPr>
              <a:t>dan lain-lain.</a:t>
            </a:r>
          </a:p>
          <a:p>
            <a:pPr lvl="1"/>
            <a:endParaRPr lang="ms-MY" sz="2800" dirty="0">
              <a:latin typeface="Gill Sans MT" panose="020B0502020104020203" pitchFamily="34" charset="77"/>
            </a:endParaRPr>
          </a:p>
          <a:p>
            <a:pPr lvl="1"/>
            <a:endParaRPr lang="ms-MY" sz="2800" dirty="0">
              <a:latin typeface="Gill Sans MT" panose="020B0502020104020203" pitchFamily="34" charset="77"/>
            </a:endParaRPr>
          </a:p>
          <a:p>
            <a:pPr lvl="1"/>
            <a:endParaRPr lang="ms-MY" sz="2800" dirty="0">
              <a:latin typeface="Gill Sans MT" panose="020B0502020104020203" pitchFamily="34" charset="77"/>
            </a:endParaRPr>
          </a:p>
          <a:p>
            <a:pPr lvl="1"/>
            <a:endParaRPr lang="ms-MY" sz="2800" dirty="0">
              <a:latin typeface="Gill Sans MT" panose="020B0502020104020203" pitchFamily="34" charset="77"/>
            </a:endParaRPr>
          </a:p>
          <a:p>
            <a:endParaRPr lang="ms-MY" dirty="0">
              <a:latin typeface="Gill Sans MT" panose="020B0502020104020203" pitchFamily="34" charset="77"/>
            </a:endParaRPr>
          </a:p>
          <a:p>
            <a:endParaRPr lang="ms-MY" dirty="0">
              <a:latin typeface="Gill Sans MT" panose="020B0502020104020203" pitchFamily="34" charset="77"/>
            </a:endParaRPr>
          </a:p>
        </p:txBody>
      </p:sp>
      <p:pic>
        <p:nvPicPr>
          <p:cNvPr id="4" name="Picture 3">
            <a:extLst>
              <a:ext uri="{FF2B5EF4-FFF2-40B4-BE49-F238E27FC236}">
                <a16:creationId xmlns:a16="http://schemas.microsoft.com/office/drawing/2014/main" xmlns="" id="{7302D2DB-CB0B-0E4D-AADA-081B175FFFEC}"/>
              </a:ext>
            </a:extLst>
          </p:cNvPr>
          <p:cNvPicPr>
            <a:picLocks noChangeAspect="1"/>
          </p:cNvPicPr>
          <p:nvPr/>
        </p:nvPicPr>
        <p:blipFill>
          <a:blip r:embed="rId3"/>
          <a:stretch>
            <a:fillRect/>
          </a:stretch>
        </p:blipFill>
        <p:spPr>
          <a:xfrm>
            <a:off x="6340366" y="1660634"/>
            <a:ext cx="4526456" cy="33948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2872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67AD81-ED65-0443-9CC4-55FAB5AF232A}"/>
              </a:ext>
            </a:extLst>
          </p:cNvPr>
          <p:cNvSpPr>
            <a:spLocks noGrp="1"/>
          </p:cNvSpPr>
          <p:nvPr>
            <p:ph type="title"/>
          </p:nvPr>
        </p:nvSpPr>
        <p:spPr>
          <a:xfrm>
            <a:off x="435863" y="255397"/>
            <a:ext cx="5379898" cy="905891"/>
          </a:xfrm>
          <a:solidFill>
            <a:srgbClr val="C00000"/>
          </a:solidFill>
        </p:spPr>
        <p:txBody>
          <a:bodyPr>
            <a:noAutofit/>
          </a:bodyPr>
          <a:lstStyle/>
          <a:p>
            <a:r>
              <a:rPr lang="ms-MY" sz="3200" b="1" dirty="0">
                <a:solidFill>
                  <a:schemeClr val="bg1"/>
                </a:solidFill>
                <a:latin typeface="Gill Sans MT" panose="020B0502020104020203" pitchFamily="34" charset="77"/>
              </a:rPr>
              <a:t> Adab</a:t>
            </a:r>
          </a:p>
        </p:txBody>
      </p:sp>
      <p:pic>
        <p:nvPicPr>
          <p:cNvPr id="3" name="Picture 2">
            <a:extLst>
              <a:ext uri="{FF2B5EF4-FFF2-40B4-BE49-F238E27FC236}">
                <a16:creationId xmlns:a16="http://schemas.microsoft.com/office/drawing/2014/main" xmlns="" id="{949A7363-E7E7-D243-8A87-0A0093099DD9}"/>
              </a:ext>
            </a:extLst>
          </p:cNvPr>
          <p:cNvPicPr>
            <a:picLocks noChangeAspect="1"/>
          </p:cNvPicPr>
          <p:nvPr/>
        </p:nvPicPr>
        <p:blipFill>
          <a:blip r:embed="rId3"/>
          <a:stretch>
            <a:fillRect/>
          </a:stretch>
        </p:blipFill>
        <p:spPr>
          <a:xfrm>
            <a:off x="6096000" y="275479"/>
            <a:ext cx="5235388" cy="6219301"/>
          </a:xfrm>
          <a:prstGeom prst="rect">
            <a:avLst/>
          </a:prstGeom>
          <a:ln w="12700">
            <a:solidFill>
              <a:schemeClr val="tx1"/>
            </a:solidFill>
          </a:ln>
        </p:spPr>
      </p:pic>
      <p:sp>
        <p:nvSpPr>
          <p:cNvPr id="4" name="Content Placeholder 2">
            <a:extLst>
              <a:ext uri="{FF2B5EF4-FFF2-40B4-BE49-F238E27FC236}">
                <a16:creationId xmlns:a16="http://schemas.microsoft.com/office/drawing/2014/main" xmlns="" id="{B09A99B2-253B-9045-899C-8F0F51C0457D}"/>
              </a:ext>
            </a:extLst>
          </p:cNvPr>
          <p:cNvSpPr txBox="1">
            <a:spLocks/>
          </p:cNvSpPr>
          <p:nvPr/>
        </p:nvSpPr>
        <p:spPr>
          <a:xfrm>
            <a:off x="415792" y="1353312"/>
            <a:ext cx="5527808" cy="5141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ms-MY" sz="2200" dirty="0"/>
              <a:t>[</a:t>
            </a:r>
            <a:r>
              <a:rPr lang="ms-MY" sz="2200" b="1" dirty="0"/>
              <a:t>Bahasa: </a:t>
            </a:r>
            <a:r>
              <a:rPr lang="en-MY" sz="2200" b="1" dirty="0" err="1"/>
              <a:t>Kamus</a:t>
            </a:r>
            <a:r>
              <a:rPr lang="en-MY" sz="2200" b="1" dirty="0"/>
              <a:t> </a:t>
            </a:r>
            <a:r>
              <a:rPr lang="en-MY" sz="2200" b="1" dirty="0" err="1"/>
              <a:t>Pelajar</a:t>
            </a:r>
            <a:r>
              <a:rPr lang="en-MY" sz="2200" b="1" dirty="0"/>
              <a:t> </a:t>
            </a:r>
            <a:r>
              <a:rPr lang="en-MY" sz="2200" b="1" dirty="0" err="1"/>
              <a:t>Edisi</a:t>
            </a:r>
            <a:r>
              <a:rPr lang="en-MY" sz="2200" b="1" dirty="0"/>
              <a:t> </a:t>
            </a:r>
            <a:r>
              <a:rPr lang="en-MY" sz="2200" b="1" dirty="0" err="1"/>
              <a:t>Kedua</a:t>
            </a:r>
            <a:r>
              <a:rPr lang="ms-MY" sz="2200" dirty="0"/>
              <a:t>] </a:t>
            </a:r>
            <a:r>
              <a:rPr lang="en-MY" sz="2200" b="1" dirty="0" err="1">
                <a:solidFill>
                  <a:srgbClr val="C00000"/>
                </a:solidFill>
              </a:rPr>
              <a:t>budi</a:t>
            </a:r>
            <a:r>
              <a:rPr lang="en-MY" sz="2200" b="1" dirty="0">
                <a:solidFill>
                  <a:srgbClr val="C00000"/>
                </a:solidFill>
              </a:rPr>
              <a:t> </a:t>
            </a:r>
            <a:r>
              <a:rPr lang="en-MY" sz="2200" b="1" u="sng" dirty="0" err="1">
                <a:solidFill>
                  <a:srgbClr val="C00000"/>
                </a:solidFill>
              </a:rPr>
              <a:t>pekerti</a:t>
            </a:r>
            <a:r>
              <a:rPr lang="en-MY" sz="2200" b="1" dirty="0">
                <a:solidFill>
                  <a:srgbClr val="C00000"/>
                </a:solidFill>
              </a:rPr>
              <a:t> </a:t>
            </a:r>
            <a:r>
              <a:rPr lang="en-MY" sz="2200" b="1" dirty="0" err="1">
                <a:solidFill>
                  <a:srgbClr val="C00000"/>
                </a:solidFill>
              </a:rPr>
              <a:t>yg</a:t>
            </a:r>
            <a:r>
              <a:rPr lang="en-MY" sz="2200" b="1" dirty="0">
                <a:solidFill>
                  <a:srgbClr val="C00000"/>
                </a:solidFill>
              </a:rPr>
              <a:t> </a:t>
            </a:r>
            <a:r>
              <a:rPr lang="en-MY" sz="2200" b="1" dirty="0" err="1">
                <a:solidFill>
                  <a:srgbClr val="C00000"/>
                </a:solidFill>
              </a:rPr>
              <a:t>halus</a:t>
            </a:r>
            <a:r>
              <a:rPr lang="en-MY" sz="2200" b="1" dirty="0">
                <a:solidFill>
                  <a:srgbClr val="C00000"/>
                </a:solidFill>
              </a:rPr>
              <a:t>; </a:t>
            </a:r>
            <a:r>
              <a:rPr lang="en-MY" sz="2200" b="1" u="sng" dirty="0" err="1">
                <a:solidFill>
                  <a:srgbClr val="C00000"/>
                </a:solidFill>
              </a:rPr>
              <a:t>tingkah</a:t>
            </a:r>
            <a:r>
              <a:rPr lang="en-MY" sz="2200" b="1" u="sng" dirty="0">
                <a:solidFill>
                  <a:srgbClr val="C00000"/>
                </a:solidFill>
              </a:rPr>
              <a:t> </a:t>
            </a:r>
            <a:r>
              <a:rPr lang="en-MY" sz="2200" b="1" u="sng" dirty="0" err="1">
                <a:solidFill>
                  <a:srgbClr val="C00000"/>
                </a:solidFill>
              </a:rPr>
              <a:t>laku</a:t>
            </a:r>
            <a:r>
              <a:rPr lang="en-MY" sz="2200" b="1" u="sng" dirty="0">
                <a:solidFill>
                  <a:srgbClr val="C00000"/>
                </a:solidFill>
              </a:rPr>
              <a:t> </a:t>
            </a:r>
            <a:r>
              <a:rPr lang="en-MY" sz="2200" b="1" dirty="0" err="1">
                <a:solidFill>
                  <a:srgbClr val="C00000"/>
                </a:solidFill>
              </a:rPr>
              <a:t>yg</a:t>
            </a:r>
            <a:r>
              <a:rPr lang="en-MY" sz="2200" b="1" dirty="0">
                <a:solidFill>
                  <a:srgbClr val="C00000"/>
                </a:solidFill>
              </a:rPr>
              <a:t> </a:t>
            </a:r>
            <a:r>
              <a:rPr lang="en-MY" sz="2200" b="1" dirty="0" err="1">
                <a:solidFill>
                  <a:srgbClr val="C00000"/>
                </a:solidFill>
              </a:rPr>
              <a:t>baik</a:t>
            </a:r>
            <a:r>
              <a:rPr lang="en-MY" sz="2200" b="1" dirty="0">
                <a:solidFill>
                  <a:srgbClr val="C00000"/>
                </a:solidFill>
              </a:rPr>
              <a:t>; </a:t>
            </a:r>
            <a:r>
              <a:rPr lang="en-MY" sz="2200" b="1" dirty="0" err="1">
                <a:solidFill>
                  <a:srgbClr val="C00000"/>
                </a:solidFill>
              </a:rPr>
              <a:t>budi</a:t>
            </a:r>
            <a:r>
              <a:rPr lang="en-MY" sz="2200" b="1" dirty="0">
                <a:solidFill>
                  <a:srgbClr val="C00000"/>
                </a:solidFill>
              </a:rPr>
              <a:t> </a:t>
            </a:r>
            <a:r>
              <a:rPr lang="en-MY" sz="2200" b="1" u="sng" dirty="0" err="1">
                <a:solidFill>
                  <a:srgbClr val="C00000"/>
                </a:solidFill>
              </a:rPr>
              <a:t>bahasa</a:t>
            </a:r>
            <a:r>
              <a:rPr lang="en-MY" sz="2200" b="1" dirty="0">
                <a:solidFill>
                  <a:srgbClr val="C00000"/>
                </a:solidFill>
              </a:rPr>
              <a:t>. </a:t>
            </a:r>
          </a:p>
          <a:p>
            <a:r>
              <a:rPr lang="en-MY" sz="2200" dirty="0" err="1"/>
              <a:t>Kurang</a:t>
            </a:r>
            <a:r>
              <a:rPr lang="en-MY" sz="2200" dirty="0"/>
              <a:t> </a:t>
            </a:r>
            <a:r>
              <a:rPr lang="en-MY" sz="2200" b="1" dirty="0" err="1"/>
              <a:t>adab</a:t>
            </a:r>
            <a:r>
              <a:rPr lang="en-MY" sz="2200" dirty="0"/>
              <a:t>  </a:t>
            </a:r>
            <a:r>
              <a:rPr lang="en-MY" sz="2200" dirty="0" err="1"/>
              <a:t>tidak</a:t>
            </a:r>
            <a:r>
              <a:rPr lang="en-MY" sz="2200" dirty="0"/>
              <a:t> </a:t>
            </a:r>
            <a:r>
              <a:rPr lang="en-MY" sz="2200" dirty="0" err="1"/>
              <a:t>tahu</a:t>
            </a:r>
            <a:r>
              <a:rPr lang="en-MY" sz="2200" dirty="0"/>
              <a:t> </a:t>
            </a:r>
            <a:r>
              <a:rPr lang="en-MY" sz="2200" dirty="0" err="1"/>
              <a:t>adat</a:t>
            </a:r>
            <a:r>
              <a:rPr lang="en-MY" sz="2200" dirty="0"/>
              <a:t>; </a:t>
            </a:r>
            <a:r>
              <a:rPr lang="en-MY" sz="2200" dirty="0" err="1"/>
              <a:t>kurang</a:t>
            </a:r>
            <a:r>
              <a:rPr lang="en-MY" sz="2200" dirty="0"/>
              <a:t> </a:t>
            </a:r>
            <a:r>
              <a:rPr lang="en-MY" sz="2200" dirty="0" err="1"/>
              <a:t>sopan</a:t>
            </a:r>
            <a:r>
              <a:rPr lang="en-MY" sz="2200" dirty="0"/>
              <a:t>. </a:t>
            </a:r>
          </a:p>
          <a:p>
            <a:r>
              <a:rPr lang="en-MY" sz="2200" b="1" dirty="0" err="1"/>
              <a:t>Beradab</a:t>
            </a:r>
            <a:r>
              <a:rPr lang="en-MY" sz="2200" dirty="0"/>
              <a:t> = </a:t>
            </a:r>
            <a:r>
              <a:rPr lang="en-MY" sz="2200" dirty="0" err="1"/>
              <a:t>baik</a:t>
            </a:r>
            <a:r>
              <a:rPr lang="en-MY" sz="2200" dirty="0"/>
              <a:t> </a:t>
            </a:r>
            <a:r>
              <a:rPr lang="en-MY" sz="2200" dirty="0" err="1"/>
              <a:t>budi</a:t>
            </a:r>
            <a:r>
              <a:rPr lang="en-MY" sz="2200" dirty="0"/>
              <a:t> </a:t>
            </a:r>
            <a:r>
              <a:rPr lang="en-MY" sz="2200" dirty="0" err="1"/>
              <a:t>bahasanya</a:t>
            </a:r>
            <a:r>
              <a:rPr lang="en-MY" sz="2200" dirty="0"/>
              <a:t>; </a:t>
            </a:r>
            <a:r>
              <a:rPr lang="en-MY" sz="2200" dirty="0" err="1"/>
              <a:t>sopan</a:t>
            </a:r>
            <a:r>
              <a:rPr lang="en-MY" sz="2200" dirty="0"/>
              <a:t>: Orang </a:t>
            </a:r>
            <a:r>
              <a:rPr lang="en-MY" sz="2200" dirty="0" err="1"/>
              <a:t>yg</a:t>
            </a:r>
            <a:r>
              <a:rPr lang="en-MY" sz="2200" dirty="0"/>
              <a:t> </a:t>
            </a:r>
            <a:r>
              <a:rPr lang="en-MY" sz="2200" b="1" dirty="0" err="1"/>
              <a:t>beradab</a:t>
            </a:r>
            <a:r>
              <a:rPr lang="en-MY" sz="2200" dirty="0"/>
              <a:t> </a:t>
            </a:r>
            <a:r>
              <a:rPr lang="en-MY" sz="2200" dirty="0" err="1"/>
              <a:t>tidak</a:t>
            </a:r>
            <a:r>
              <a:rPr lang="en-MY" sz="2200" dirty="0"/>
              <a:t> akan </a:t>
            </a:r>
            <a:r>
              <a:rPr lang="en-MY" sz="2200" dirty="0" err="1"/>
              <a:t>meninggikan</a:t>
            </a:r>
            <a:r>
              <a:rPr lang="en-MY" sz="2200" dirty="0"/>
              <a:t> </a:t>
            </a:r>
            <a:r>
              <a:rPr lang="en-MY" sz="2200" dirty="0" err="1"/>
              <a:t>suara</a:t>
            </a:r>
            <a:r>
              <a:rPr lang="en-MY" sz="2200" dirty="0"/>
              <a:t> </a:t>
            </a:r>
            <a:r>
              <a:rPr lang="en-MY" sz="2200" dirty="0" err="1"/>
              <a:t>apabila</a:t>
            </a:r>
            <a:r>
              <a:rPr lang="en-MY" sz="2200" dirty="0"/>
              <a:t> </a:t>
            </a:r>
            <a:r>
              <a:rPr lang="en-MY" sz="2200" dirty="0" err="1"/>
              <a:t>berkata</a:t>
            </a:r>
            <a:r>
              <a:rPr lang="en-MY" sz="2200" dirty="0"/>
              <a:t>-kata </a:t>
            </a:r>
            <a:r>
              <a:rPr lang="en-MY" sz="2200" dirty="0" err="1"/>
              <a:t>dgn</a:t>
            </a:r>
            <a:r>
              <a:rPr lang="en-MY" sz="2200" dirty="0"/>
              <a:t> </a:t>
            </a:r>
            <a:r>
              <a:rPr lang="en-MY" sz="2200" dirty="0" err="1"/>
              <a:t>ibu</a:t>
            </a:r>
            <a:r>
              <a:rPr lang="en-MY" sz="2200" dirty="0"/>
              <a:t> </a:t>
            </a:r>
            <a:r>
              <a:rPr lang="en-MY" sz="2200" dirty="0" err="1"/>
              <a:t>bapanya</a:t>
            </a:r>
            <a:r>
              <a:rPr lang="en-MY" sz="2200" dirty="0"/>
              <a:t>. </a:t>
            </a:r>
          </a:p>
          <a:p>
            <a:r>
              <a:rPr lang="en-MY" sz="2200" b="1" dirty="0" err="1"/>
              <a:t>Beradab</a:t>
            </a:r>
            <a:r>
              <a:rPr lang="en-MY" sz="2200" dirty="0"/>
              <a:t> = </a:t>
            </a:r>
            <a:r>
              <a:rPr lang="en-MY" sz="2200" dirty="0" err="1"/>
              <a:t>telah</a:t>
            </a:r>
            <a:r>
              <a:rPr lang="en-MY" sz="2200" dirty="0"/>
              <a:t> </a:t>
            </a:r>
            <a:r>
              <a:rPr lang="en-MY" sz="2200" dirty="0" err="1"/>
              <a:t>maju</a:t>
            </a:r>
            <a:r>
              <a:rPr lang="en-MY" sz="2200" dirty="0"/>
              <a:t> </a:t>
            </a:r>
            <a:r>
              <a:rPr lang="en-MY" sz="2200" dirty="0" err="1"/>
              <a:t>tingkat</a:t>
            </a:r>
            <a:r>
              <a:rPr lang="en-MY" sz="2200" dirty="0"/>
              <a:t> </a:t>
            </a:r>
            <a:r>
              <a:rPr lang="en-MY" sz="2200" dirty="0" err="1"/>
              <a:t>kehidupannya</a:t>
            </a:r>
            <a:r>
              <a:rPr lang="en-MY" sz="2200" dirty="0"/>
              <a:t>. </a:t>
            </a:r>
            <a:r>
              <a:rPr lang="en-MY" sz="2200" dirty="0" err="1"/>
              <a:t>peradaban</a:t>
            </a:r>
            <a:r>
              <a:rPr lang="en-MY" sz="2200" dirty="0"/>
              <a:t> </a:t>
            </a:r>
            <a:r>
              <a:rPr lang="en-MY" sz="2200" dirty="0" err="1"/>
              <a:t>sistem</a:t>
            </a:r>
            <a:r>
              <a:rPr lang="en-MY" sz="2200" dirty="0"/>
              <a:t> dan </a:t>
            </a:r>
            <a:r>
              <a:rPr lang="en-MY" sz="2200" dirty="0" err="1"/>
              <a:t>tahap</a:t>
            </a:r>
            <a:r>
              <a:rPr lang="en-MY" sz="2200" dirty="0"/>
              <a:t> </a:t>
            </a:r>
            <a:r>
              <a:rPr lang="en-MY" sz="2200" dirty="0" err="1"/>
              <a:t>perkembangan</a:t>
            </a:r>
            <a:r>
              <a:rPr lang="en-MY" sz="2200" dirty="0"/>
              <a:t> </a:t>
            </a:r>
            <a:r>
              <a:rPr lang="en-MY" sz="2200" dirty="0" err="1"/>
              <a:t>sosial</a:t>
            </a:r>
            <a:r>
              <a:rPr lang="en-MY" sz="2200" dirty="0"/>
              <a:t> </a:t>
            </a:r>
            <a:r>
              <a:rPr lang="en-MY" sz="2200" dirty="0" err="1"/>
              <a:t>sesuatu</a:t>
            </a:r>
            <a:r>
              <a:rPr lang="en-MY" sz="2200" dirty="0"/>
              <a:t> </a:t>
            </a:r>
            <a:r>
              <a:rPr lang="en-MY" sz="2200" dirty="0" err="1"/>
              <a:t>bangsa</a:t>
            </a:r>
            <a:r>
              <a:rPr lang="en-MY" sz="2200" dirty="0"/>
              <a:t>; </a:t>
            </a:r>
            <a:r>
              <a:rPr lang="en-MY" sz="2200" dirty="0" err="1"/>
              <a:t>kemajuan</a:t>
            </a:r>
            <a:r>
              <a:rPr lang="en-MY" sz="2200" dirty="0"/>
              <a:t> </a:t>
            </a:r>
            <a:r>
              <a:rPr lang="en-MY" sz="2200" dirty="0" err="1"/>
              <a:t>sosial</a:t>
            </a:r>
            <a:r>
              <a:rPr lang="en-MY" sz="2200" dirty="0"/>
              <a:t> dan </a:t>
            </a:r>
            <a:r>
              <a:rPr lang="en-MY" sz="2200" dirty="0" err="1"/>
              <a:t>kebudayaan</a:t>
            </a:r>
            <a:r>
              <a:rPr lang="en-MY" sz="2200" dirty="0"/>
              <a:t> </a:t>
            </a:r>
            <a:r>
              <a:rPr lang="en-MY" sz="2200" dirty="0" err="1"/>
              <a:t>sesuatu</a:t>
            </a:r>
            <a:r>
              <a:rPr lang="en-MY" sz="2200" dirty="0"/>
              <a:t> </a:t>
            </a:r>
            <a:r>
              <a:rPr lang="en-MY" sz="2200" dirty="0" err="1"/>
              <a:t>bangsa</a:t>
            </a:r>
            <a:r>
              <a:rPr lang="en-MY" sz="2200" dirty="0"/>
              <a:t>. </a:t>
            </a:r>
            <a:endParaRPr lang="ms-MY" sz="2200" dirty="0"/>
          </a:p>
        </p:txBody>
      </p:sp>
      <p:sp>
        <p:nvSpPr>
          <p:cNvPr id="6" name="TextBox 5">
            <a:extLst>
              <a:ext uri="{FF2B5EF4-FFF2-40B4-BE49-F238E27FC236}">
                <a16:creationId xmlns:a16="http://schemas.microsoft.com/office/drawing/2014/main" xmlns="" id="{DA77A4F6-CAE7-A34E-B9D6-3AC777E94853}"/>
              </a:ext>
            </a:extLst>
          </p:cNvPr>
          <p:cNvSpPr txBox="1"/>
          <p:nvPr/>
        </p:nvSpPr>
        <p:spPr>
          <a:xfrm>
            <a:off x="663388" y="5320022"/>
            <a:ext cx="5152373" cy="338554"/>
          </a:xfrm>
          <a:prstGeom prst="rect">
            <a:avLst/>
          </a:prstGeom>
          <a:noFill/>
        </p:spPr>
        <p:txBody>
          <a:bodyPr wrap="none" rtlCol="0">
            <a:spAutoFit/>
          </a:bodyPr>
          <a:lstStyle/>
          <a:p>
            <a:r>
              <a:rPr lang="ms-MY" sz="1600" b="1" dirty="0"/>
              <a:t>Sumber: </a:t>
            </a:r>
            <a:r>
              <a:rPr lang="ms-MY" sz="1600" dirty="0"/>
              <a:t>carian perkataan </a:t>
            </a:r>
            <a:r>
              <a:rPr lang="ms-MY" sz="1600" b="1" dirty="0"/>
              <a:t>adab </a:t>
            </a:r>
            <a:r>
              <a:rPr lang="ms-MY" sz="1600" dirty="0"/>
              <a:t>di </a:t>
            </a:r>
            <a:r>
              <a:rPr lang="ms-MY" sz="1600" dirty="0" err="1"/>
              <a:t>http</a:t>
            </a:r>
            <a:r>
              <a:rPr lang="ms-MY" sz="1600" dirty="0"/>
              <a:t>://</a:t>
            </a:r>
            <a:r>
              <a:rPr lang="ms-MY" sz="1600" dirty="0" err="1"/>
              <a:t>prpm.dbp.gov.my</a:t>
            </a:r>
            <a:r>
              <a:rPr lang="ms-MY" sz="1600" b="1" dirty="0"/>
              <a:t> </a:t>
            </a:r>
            <a:r>
              <a:rPr lang="ms-MY" sz="1600" dirty="0"/>
              <a:t> </a:t>
            </a:r>
          </a:p>
        </p:txBody>
      </p:sp>
    </p:spTree>
    <p:extLst>
      <p:ext uri="{BB962C8B-B14F-4D97-AF65-F5344CB8AC3E}">
        <p14:creationId xmlns:p14="http://schemas.microsoft.com/office/powerpoint/2010/main" val="494214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67AD81-ED65-0443-9CC4-55FAB5AF232A}"/>
              </a:ext>
            </a:extLst>
          </p:cNvPr>
          <p:cNvSpPr>
            <a:spLocks noGrp="1"/>
          </p:cNvSpPr>
          <p:nvPr>
            <p:ph type="title"/>
          </p:nvPr>
        </p:nvSpPr>
        <p:spPr>
          <a:xfrm>
            <a:off x="435863" y="255397"/>
            <a:ext cx="5379898" cy="905891"/>
          </a:xfrm>
          <a:solidFill>
            <a:srgbClr val="C00000"/>
          </a:solidFill>
        </p:spPr>
        <p:txBody>
          <a:bodyPr>
            <a:noAutofit/>
          </a:bodyPr>
          <a:lstStyle/>
          <a:p>
            <a:r>
              <a:rPr lang="ms-MY" sz="3200" b="1" dirty="0">
                <a:solidFill>
                  <a:schemeClr val="bg1"/>
                </a:solidFill>
                <a:latin typeface="Gill Sans MT" panose="020B0502020104020203" pitchFamily="34" charset="77"/>
              </a:rPr>
              <a:t> Adat Istiadat</a:t>
            </a:r>
          </a:p>
        </p:txBody>
      </p:sp>
      <p:sp>
        <p:nvSpPr>
          <p:cNvPr id="4" name="Content Placeholder 2">
            <a:extLst>
              <a:ext uri="{FF2B5EF4-FFF2-40B4-BE49-F238E27FC236}">
                <a16:creationId xmlns:a16="http://schemas.microsoft.com/office/drawing/2014/main" xmlns="" id="{B09A99B2-253B-9045-899C-8F0F51C0457D}"/>
              </a:ext>
            </a:extLst>
          </p:cNvPr>
          <p:cNvSpPr txBox="1">
            <a:spLocks/>
          </p:cNvSpPr>
          <p:nvPr/>
        </p:nvSpPr>
        <p:spPr>
          <a:xfrm>
            <a:off x="415792" y="1353312"/>
            <a:ext cx="5527808" cy="36366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ms-MY" sz="2200" dirty="0"/>
              <a:t>[</a:t>
            </a:r>
            <a:r>
              <a:rPr lang="ms-MY" sz="2200" b="1" dirty="0"/>
              <a:t>Bahasa: </a:t>
            </a:r>
            <a:r>
              <a:rPr lang="en-MY" sz="2200" b="1" dirty="0" err="1"/>
              <a:t>Kamus</a:t>
            </a:r>
            <a:r>
              <a:rPr lang="en-MY" sz="2200" b="1" dirty="0"/>
              <a:t> </a:t>
            </a:r>
            <a:r>
              <a:rPr lang="en-MY" sz="2200" b="1" dirty="0" err="1"/>
              <a:t>Pelajar</a:t>
            </a:r>
            <a:r>
              <a:rPr lang="en-MY" sz="2200" b="1" dirty="0"/>
              <a:t> </a:t>
            </a:r>
            <a:r>
              <a:rPr lang="en-MY" sz="2200" b="1" dirty="0" err="1"/>
              <a:t>Edisi</a:t>
            </a:r>
            <a:r>
              <a:rPr lang="en-MY" sz="2200" b="1" dirty="0"/>
              <a:t> </a:t>
            </a:r>
            <a:r>
              <a:rPr lang="en-MY" sz="2200" b="1" dirty="0" err="1"/>
              <a:t>Kedua</a:t>
            </a:r>
            <a:r>
              <a:rPr lang="ms-MY" sz="2200" dirty="0"/>
              <a:t>] </a:t>
            </a:r>
            <a:r>
              <a:rPr lang="en-MY" sz="2200" b="1" dirty="0" err="1">
                <a:solidFill>
                  <a:srgbClr val="C00000"/>
                </a:solidFill>
              </a:rPr>
              <a:t>berbagai-bagai</a:t>
            </a:r>
            <a:r>
              <a:rPr lang="en-MY" sz="2200" b="1" dirty="0">
                <a:solidFill>
                  <a:srgbClr val="C00000"/>
                </a:solidFill>
              </a:rPr>
              <a:t> </a:t>
            </a:r>
            <a:r>
              <a:rPr lang="en-MY" sz="2200" b="1" dirty="0" err="1">
                <a:solidFill>
                  <a:srgbClr val="C00000"/>
                </a:solidFill>
              </a:rPr>
              <a:t>adat</a:t>
            </a:r>
            <a:r>
              <a:rPr lang="en-MY" sz="2200" b="1" dirty="0">
                <a:solidFill>
                  <a:srgbClr val="C00000"/>
                </a:solidFill>
              </a:rPr>
              <a:t> yang </a:t>
            </a:r>
            <a:r>
              <a:rPr lang="en-MY" sz="2200" b="1" dirty="0" err="1">
                <a:solidFill>
                  <a:srgbClr val="C00000"/>
                </a:solidFill>
              </a:rPr>
              <a:t>diikut</a:t>
            </a:r>
            <a:r>
              <a:rPr lang="en-MY" sz="2200" b="1" dirty="0">
                <a:solidFill>
                  <a:srgbClr val="C00000"/>
                </a:solidFill>
              </a:rPr>
              <a:t>.</a:t>
            </a:r>
          </a:p>
          <a:p>
            <a:r>
              <a:rPr lang="en-MY" sz="2200" dirty="0" err="1"/>
              <a:t>Berbagai-bagai</a:t>
            </a:r>
            <a:r>
              <a:rPr lang="en-MY" sz="2200" dirty="0"/>
              <a:t> </a:t>
            </a:r>
            <a:r>
              <a:rPr lang="en-MY" sz="2200" dirty="0" err="1"/>
              <a:t>adat</a:t>
            </a:r>
            <a:r>
              <a:rPr lang="en-MY" sz="2200" dirty="0"/>
              <a:t> dan </a:t>
            </a:r>
            <a:r>
              <a:rPr lang="en-MY" sz="2200" dirty="0" err="1"/>
              <a:t>kebiasaan</a:t>
            </a:r>
            <a:r>
              <a:rPr lang="en-MY" sz="2200" dirty="0"/>
              <a:t>. Majlis </a:t>
            </a:r>
            <a:r>
              <a:rPr lang="en-MY" sz="2200" dirty="0" err="1"/>
              <a:t>rasmi</a:t>
            </a:r>
            <a:r>
              <a:rPr lang="en-MY" sz="2200" dirty="0"/>
              <a:t> </a:t>
            </a:r>
            <a:r>
              <a:rPr lang="en-MY" sz="2200" dirty="0" err="1"/>
              <a:t>untuk</a:t>
            </a:r>
            <a:r>
              <a:rPr lang="en-MY" sz="2200" dirty="0"/>
              <a:t> </a:t>
            </a:r>
            <a:r>
              <a:rPr lang="en-MY" sz="2200" dirty="0" err="1"/>
              <a:t>menyambut</a:t>
            </a:r>
            <a:r>
              <a:rPr lang="en-MY" sz="2200" dirty="0"/>
              <a:t> </a:t>
            </a:r>
            <a:r>
              <a:rPr lang="en-MY" sz="2200" dirty="0" err="1"/>
              <a:t>sesuatu</a:t>
            </a:r>
            <a:r>
              <a:rPr lang="en-MY" sz="2200" dirty="0"/>
              <a:t> </a:t>
            </a:r>
            <a:r>
              <a:rPr lang="en-MY" sz="2200" dirty="0" err="1"/>
              <a:t>peristiwa</a:t>
            </a:r>
            <a:r>
              <a:rPr lang="en-MY" sz="2200" dirty="0"/>
              <a:t> (</a:t>
            </a:r>
            <a:r>
              <a:rPr lang="en-MY" sz="2200" dirty="0" err="1"/>
              <a:t>spt</a:t>
            </a:r>
            <a:r>
              <a:rPr lang="en-MY" sz="2200" dirty="0"/>
              <a:t> </a:t>
            </a:r>
            <a:r>
              <a:rPr lang="en-MY" sz="2200" dirty="0" err="1"/>
              <a:t>pertabalan</a:t>
            </a:r>
            <a:r>
              <a:rPr lang="en-MY" sz="2200" dirty="0"/>
              <a:t>, </a:t>
            </a:r>
            <a:r>
              <a:rPr lang="en-MY" sz="2200" dirty="0" err="1"/>
              <a:t>perkahwinan</a:t>
            </a:r>
            <a:r>
              <a:rPr lang="en-MY" sz="2200" dirty="0"/>
              <a:t>, </a:t>
            </a:r>
            <a:r>
              <a:rPr lang="en-MY" sz="2200" dirty="0" err="1"/>
              <a:t>dsb</a:t>
            </a:r>
            <a:r>
              <a:rPr lang="en-MY" sz="2200" dirty="0"/>
              <a:t>). </a:t>
            </a:r>
          </a:p>
          <a:p>
            <a:r>
              <a:rPr lang="en-MY" sz="2200" dirty="0" err="1"/>
              <a:t>Berbagai-bagai</a:t>
            </a:r>
            <a:r>
              <a:rPr lang="en-MY" sz="2200" dirty="0"/>
              <a:t> </a:t>
            </a:r>
            <a:r>
              <a:rPr lang="en-MY" sz="2200" dirty="0" err="1"/>
              <a:t>adat</a:t>
            </a:r>
            <a:r>
              <a:rPr lang="en-MY" sz="2200" dirty="0"/>
              <a:t> (</a:t>
            </a:r>
            <a:r>
              <a:rPr lang="en-MY" sz="2200" dirty="0" err="1"/>
              <a:t>peraturan</a:t>
            </a:r>
            <a:r>
              <a:rPr lang="en-MY" sz="2200" dirty="0"/>
              <a:t>) yang </a:t>
            </a:r>
            <a:r>
              <a:rPr lang="en-MY" sz="2200" dirty="0" err="1"/>
              <a:t>dituruti</a:t>
            </a:r>
            <a:r>
              <a:rPr lang="en-MY" sz="2200" dirty="0"/>
              <a:t>.</a:t>
            </a:r>
          </a:p>
        </p:txBody>
      </p:sp>
      <p:sp>
        <p:nvSpPr>
          <p:cNvPr id="6" name="TextBox 5">
            <a:extLst>
              <a:ext uri="{FF2B5EF4-FFF2-40B4-BE49-F238E27FC236}">
                <a16:creationId xmlns:a16="http://schemas.microsoft.com/office/drawing/2014/main" xmlns="" id="{DA77A4F6-CAE7-A34E-B9D6-3AC777E94853}"/>
              </a:ext>
            </a:extLst>
          </p:cNvPr>
          <p:cNvSpPr txBox="1"/>
          <p:nvPr/>
        </p:nvSpPr>
        <p:spPr>
          <a:xfrm>
            <a:off x="641599" y="3881757"/>
            <a:ext cx="4398512" cy="276999"/>
          </a:xfrm>
          <a:prstGeom prst="rect">
            <a:avLst/>
          </a:prstGeom>
          <a:noFill/>
        </p:spPr>
        <p:txBody>
          <a:bodyPr wrap="none" rtlCol="0">
            <a:spAutoFit/>
          </a:bodyPr>
          <a:lstStyle/>
          <a:p>
            <a:r>
              <a:rPr lang="ms-MY" sz="1200" b="1" dirty="0"/>
              <a:t>Sumber: </a:t>
            </a:r>
            <a:r>
              <a:rPr lang="ms-MY" sz="1200" dirty="0"/>
              <a:t>carian perkataan </a:t>
            </a:r>
            <a:r>
              <a:rPr lang="ms-MY" sz="1200" b="1" dirty="0"/>
              <a:t>adat istiadat </a:t>
            </a:r>
            <a:r>
              <a:rPr lang="ms-MY" sz="1200" dirty="0"/>
              <a:t>di </a:t>
            </a:r>
            <a:r>
              <a:rPr lang="ms-MY" sz="1200" dirty="0" err="1"/>
              <a:t>http</a:t>
            </a:r>
            <a:r>
              <a:rPr lang="ms-MY" sz="1200" dirty="0"/>
              <a:t>://</a:t>
            </a:r>
            <a:r>
              <a:rPr lang="ms-MY" sz="1200" dirty="0" err="1"/>
              <a:t>prpm.dbp.gov.my</a:t>
            </a:r>
            <a:r>
              <a:rPr lang="ms-MY" sz="1200" b="1" dirty="0"/>
              <a:t> </a:t>
            </a:r>
            <a:r>
              <a:rPr lang="ms-MY" sz="1200" dirty="0"/>
              <a:t> </a:t>
            </a:r>
          </a:p>
        </p:txBody>
      </p:sp>
      <p:sp>
        <p:nvSpPr>
          <p:cNvPr id="7" name="TextBox 6">
            <a:extLst>
              <a:ext uri="{FF2B5EF4-FFF2-40B4-BE49-F238E27FC236}">
                <a16:creationId xmlns:a16="http://schemas.microsoft.com/office/drawing/2014/main" xmlns="" id="{C2625598-FCEB-8940-8F6E-55E97A81CCC6}"/>
              </a:ext>
            </a:extLst>
          </p:cNvPr>
          <p:cNvSpPr txBox="1"/>
          <p:nvPr/>
        </p:nvSpPr>
        <p:spPr>
          <a:xfrm>
            <a:off x="9597101" y="3584804"/>
            <a:ext cx="2080783" cy="553998"/>
          </a:xfrm>
          <a:prstGeom prst="rect">
            <a:avLst/>
          </a:prstGeom>
          <a:noFill/>
        </p:spPr>
        <p:txBody>
          <a:bodyPr wrap="square" rtlCol="0">
            <a:spAutoFit/>
          </a:bodyPr>
          <a:lstStyle/>
          <a:p>
            <a:r>
              <a:rPr lang="ms-MY" sz="1000" dirty="0"/>
              <a:t>Sumber: </a:t>
            </a:r>
            <a:r>
              <a:rPr lang="en-MY" sz="1000" dirty="0">
                <a:hlinkClick r:id="rId3"/>
              </a:rPr>
              <a:t>http://www.bernama.com/bm/news.php?id=1751843</a:t>
            </a:r>
            <a:endParaRPr lang="ms-MY" sz="1000" dirty="0"/>
          </a:p>
        </p:txBody>
      </p:sp>
      <p:pic>
        <p:nvPicPr>
          <p:cNvPr id="9" name="Picture 8" descr="A picture containing person, baseball, man, player&#10;&#10;Description automatically generated">
            <a:extLst>
              <a:ext uri="{FF2B5EF4-FFF2-40B4-BE49-F238E27FC236}">
                <a16:creationId xmlns:a16="http://schemas.microsoft.com/office/drawing/2014/main" xmlns="" id="{1F0DC82A-6001-AB43-8AC3-011649D335E9}"/>
              </a:ext>
            </a:extLst>
          </p:cNvPr>
          <p:cNvPicPr>
            <a:picLocks noChangeAspect="1"/>
          </p:cNvPicPr>
          <p:nvPr/>
        </p:nvPicPr>
        <p:blipFill>
          <a:blip r:embed="rId4"/>
          <a:stretch>
            <a:fillRect/>
          </a:stretch>
        </p:blipFill>
        <p:spPr>
          <a:xfrm>
            <a:off x="6678561" y="403065"/>
            <a:ext cx="4658032" cy="31053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descr="Two people standing in front of a curtain&#10;&#10;Description automatically generated">
            <a:extLst>
              <a:ext uri="{FF2B5EF4-FFF2-40B4-BE49-F238E27FC236}">
                <a16:creationId xmlns:a16="http://schemas.microsoft.com/office/drawing/2014/main" xmlns="" id="{9ABBB1E7-40DE-644D-A210-ABFD3B3E90DE}"/>
              </a:ext>
            </a:extLst>
          </p:cNvPr>
          <p:cNvPicPr>
            <a:picLocks noChangeAspect="1"/>
          </p:cNvPicPr>
          <p:nvPr/>
        </p:nvPicPr>
        <p:blipFill>
          <a:blip r:embed="rId5"/>
          <a:stretch>
            <a:fillRect/>
          </a:stretch>
        </p:blipFill>
        <p:spPr>
          <a:xfrm>
            <a:off x="5265918" y="3419603"/>
            <a:ext cx="4203700" cy="2806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xmlns="" id="{01193FC6-F323-A848-9DDB-CF79C52D7D49}"/>
              </a:ext>
            </a:extLst>
          </p:cNvPr>
          <p:cNvSpPr/>
          <p:nvPr/>
        </p:nvSpPr>
        <p:spPr>
          <a:xfrm>
            <a:off x="9695425" y="5327925"/>
            <a:ext cx="1641987" cy="707886"/>
          </a:xfrm>
          <a:prstGeom prst="rect">
            <a:avLst/>
          </a:prstGeom>
        </p:spPr>
        <p:txBody>
          <a:bodyPr wrap="square">
            <a:spAutoFit/>
          </a:bodyPr>
          <a:lstStyle/>
          <a:p>
            <a:r>
              <a:rPr lang="en-MY" sz="1000" dirty="0">
                <a:hlinkClick r:id="rId6"/>
              </a:rPr>
              <a:t>https://www.indahnyaislam.my/2019/07/institusi-yang-di-pertuan-agong-bukan-sekadar-simbol/</a:t>
            </a:r>
            <a:endParaRPr lang="ms-MY" sz="1000" dirty="0"/>
          </a:p>
        </p:txBody>
      </p:sp>
    </p:spTree>
    <p:extLst>
      <p:ext uri="{BB962C8B-B14F-4D97-AF65-F5344CB8AC3E}">
        <p14:creationId xmlns:p14="http://schemas.microsoft.com/office/powerpoint/2010/main" val="1460694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3554</TotalTime>
  <Words>3488</Words>
  <Application>Microsoft Office PowerPoint</Application>
  <PresentationFormat>Custom</PresentationFormat>
  <Paragraphs>328</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Pengenalan Penghayatan Etika dan Peradaban Dalam Acuan Malaysia </vt:lpstr>
      <vt:lpstr>Sinopsis Topik 1</vt:lpstr>
      <vt:lpstr>PowerPoint Presentation</vt:lpstr>
      <vt:lpstr>Objektif  Topik 1</vt:lpstr>
      <vt:lpstr>PowerPoint Presentation</vt:lpstr>
      <vt:lpstr>Kandungan Topik 1</vt:lpstr>
      <vt:lpstr>1. Pengenalan Etika dan Peradaban</vt:lpstr>
      <vt:lpstr> Adab</vt:lpstr>
      <vt:lpstr> Adat Istiadat</vt:lpstr>
      <vt:lpstr> Adat Resam</vt:lpstr>
      <vt:lpstr> Adab: Aktiviti 1 </vt:lpstr>
      <vt:lpstr>Etika</vt:lpstr>
      <vt:lpstr>Etos</vt:lpstr>
      <vt:lpstr>Etiket</vt:lpstr>
      <vt:lpstr>2. Susur masa Etika dan Peradaban berdasarkan Pra-Kolonial, Kolonial dan Pasca-Kolonial</vt:lpstr>
      <vt:lpstr>2. Susur masa Etika dan Peradaban berdasarkan Pra-Kolonial, Kolonial dan Pasca-Kolonial</vt:lpstr>
      <vt:lpstr>2. Susur masa Etika dan Peradaban berdasarkan Pra-Kolonial, Kolonial dan Pasca-Kolonial</vt:lpstr>
      <vt:lpstr>2. Susur masa Etika dan Peradaban berdasarkan Pra-Kolonial, Kolonial dan Pasca-Kolonial</vt:lpstr>
      <vt:lpstr>3. Kerangka Menganalisis Etika dan Peradaban acuan Malaysia melalui sejarah, struktur sosial dan biografi (riwayat)</vt:lpstr>
      <vt:lpstr>3. Kerangka Menganalisis Etika dan Peradaban acuan Malaysia melalui sejarah, struktur sosial dan biografi (riwayat)</vt:lpstr>
      <vt:lpstr>3. Kerangka Menganalisis Etika dan Peradaban acuan Malaysia melalui sejarah, struktur sosial dan biografi (riwayat)</vt:lpstr>
      <vt:lpstr>4. Penghayatan Etika dan Peradaban mengikut peringkat – Individu, Keluarga, Komuniti, dan masyarakat (lokal dan global)</vt:lpstr>
      <vt:lpstr>5. Penghayatan Etika dan Peradaban mengikut konteks Masyarakat, Negara dan Pasaran</vt:lpstr>
      <vt:lpstr>Sekian, 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Pengenalan Penghayatan  Etika dan Peradaban Dalam Acuan Malaysia</dc:title>
  <dc:creator>Dr. Mohd Sobhi bin Ishak</dc:creator>
  <cp:lastModifiedBy>shahrulanuar</cp:lastModifiedBy>
  <cp:revision>156</cp:revision>
  <dcterms:created xsi:type="dcterms:W3CDTF">2020-01-13T18:30:05Z</dcterms:created>
  <dcterms:modified xsi:type="dcterms:W3CDTF">2020-02-17T03:14:31Z</dcterms:modified>
</cp:coreProperties>
</file>